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61" r:id="rId4"/>
    <p:sldId id="259" r:id="rId5"/>
    <p:sldId id="260" r:id="rId6"/>
    <p:sldId id="262" r:id="rId7"/>
    <p:sldId id="265" r:id="rId8"/>
    <p:sldId id="263" r:id="rId9"/>
    <p:sldId id="258"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0EC660-CCC9-D04B-B999-1174AC6597FA}" v="929" dt="2026-06-26T16:21:35.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94653"/>
  </p:normalViewPr>
  <p:slideViewPr>
    <p:cSldViewPr snapToGrid="0">
      <p:cViewPr>
        <p:scale>
          <a:sx n="88" d="100"/>
          <a:sy n="88" d="100"/>
        </p:scale>
        <p:origin x="1576" y="7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989FE2-86C7-E042-856A-A3E30007BE2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9D4AF2E-4AAA-A644-859B-5168F29FE790}">
      <dgm:prSet custT="1"/>
      <dgm:spPr/>
      <dgm:t>
        <a:bodyPr/>
        <a:lstStyle/>
        <a:p>
          <a:r>
            <a:rPr lang="en-US" sz="2000" dirty="0"/>
            <a:t>Binding international legal obligations</a:t>
          </a:r>
        </a:p>
      </dgm:t>
    </dgm:pt>
    <dgm:pt modelId="{4BEA9F83-77B5-3746-AFFA-48CC358005C5}" type="parTrans" cxnId="{C393A301-5DB1-B242-9CE0-A351026A0C16}">
      <dgm:prSet/>
      <dgm:spPr/>
      <dgm:t>
        <a:bodyPr/>
        <a:lstStyle/>
        <a:p>
          <a:endParaRPr lang="en-US" sz="2800"/>
        </a:p>
      </dgm:t>
    </dgm:pt>
    <dgm:pt modelId="{1FD09BD8-18BF-B84F-A230-1EDAD7D18110}" type="sibTrans" cxnId="{C393A301-5DB1-B242-9CE0-A351026A0C16}">
      <dgm:prSet/>
      <dgm:spPr/>
      <dgm:t>
        <a:bodyPr/>
        <a:lstStyle/>
        <a:p>
          <a:endParaRPr lang="en-US" sz="2800"/>
        </a:p>
      </dgm:t>
    </dgm:pt>
    <dgm:pt modelId="{70723A8F-F956-A244-AE55-939CB6B1F39E}">
      <dgm:prSet custT="1"/>
      <dgm:spPr/>
      <dgm:t>
        <a:bodyPr/>
        <a:lstStyle/>
        <a:p>
          <a:r>
            <a:rPr lang="en-US" sz="2000" dirty="0"/>
            <a:t>Legal </a:t>
          </a:r>
          <a:r>
            <a:rPr lang="en-US" sz="2000" i="0" dirty="0"/>
            <a:t>baselines (minimum standards)</a:t>
          </a:r>
          <a:r>
            <a:rPr lang="en-US" sz="2000" dirty="0"/>
            <a:t>, coupled with deference to domestic decision-makers </a:t>
          </a:r>
        </a:p>
      </dgm:t>
    </dgm:pt>
    <dgm:pt modelId="{39496DBF-18FA-BC45-A95B-7C4E19567FCD}" type="parTrans" cxnId="{DF66FA1B-967E-2642-9153-5D4D16895F07}">
      <dgm:prSet/>
      <dgm:spPr/>
      <dgm:t>
        <a:bodyPr/>
        <a:lstStyle/>
        <a:p>
          <a:endParaRPr lang="en-US" sz="2800"/>
        </a:p>
      </dgm:t>
    </dgm:pt>
    <dgm:pt modelId="{6BBD2809-8596-3740-9F99-91E1411EC399}" type="sibTrans" cxnId="{DF66FA1B-967E-2642-9153-5D4D16895F07}">
      <dgm:prSet/>
      <dgm:spPr/>
      <dgm:t>
        <a:bodyPr/>
        <a:lstStyle/>
        <a:p>
          <a:endParaRPr lang="en-US" sz="2800"/>
        </a:p>
      </dgm:t>
    </dgm:pt>
    <dgm:pt modelId="{F6063E46-A199-2242-B22E-EA9FDC7EB352}">
      <dgm:prSet custT="1"/>
      <dgm:spPr/>
      <dgm:t>
        <a:bodyPr/>
        <a:lstStyle/>
        <a:p>
          <a:r>
            <a:rPr lang="en-US" sz="2000"/>
            <a:t>Obligation on domestic policy-makers to flesh out the framework created by international law</a:t>
          </a:r>
        </a:p>
      </dgm:t>
    </dgm:pt>
    <dgm:pt modelId="{3E8906C2-1766-3449-90A3-E3DCC4B77AAF}" type="parTrans" cxnId="{FBCA3AC7-DC81-D749-AC11-C0B86EA1D7F1}">
      <dgm:prSet/>
      <dgm:spPr/>
      <dgm:t>
        <a:bodyPr/>
        <a:lstStyle/>
        <a:p>
          <a:endParaRPr lang="en-US" sz="2800"/>
        </a:p>
      </dgm:t>
    </dgm:pt>
    <dgm:pt modelId="{25730E32-CAFE-D441-A060-2E7FC6C99623}" type="sibTrans" cxnId="{FBCA3AC7-DC81-D749-AC11-C0B86EA1D7F1}">
      <dgm:prSet/>
      <dgm:spPr/>
      <dgm:t>
        <a:bodyPr/>
        <a:lstStyle/>
        <a:p>
          <a:endParaRPr lang="en-US" sz="2800"/>
        </a:p>
      </dgm:t>
    </dgm:pt>
    <dgm:pt modelId="{3EAAE4E7-546E-7348-A03E-92D5AFE35405}">
      <dgm:prSet custT="1"/>
      <dgm:spPr/>
      <dgm:t>
        <a:bodyPr/>
        <a:lstStyle/>
        <a:p>
          <a:r>
            <a:rPr lang="en-US" sz="2000" dirty="0"/>
            <a:t>Obligation to regulate, protect and act with due diligence to comply with 1,5-degree target</a:t>
          </a:r>
        </a:p>
      </dgm:t>
    </dgm:pt>
    <dgm:pt modelId="{EE1B6C74-7CE5-3743-8C55-F37A2A620737}" type="parTrans" cxnId="{361EF26C-77FC-F24F-9D3A-A916F063CED4}">
      <dgm:prSet/>
      <dgm:spPr/>
      <dgm:t>
        <a:bodyPr/>
        <a:lstStyle/>
        <a:p>
          <a:endParaRPr lang="en-US" sz="2800"/>
        </a:p>
      </dgm:t>
    </dgm:pt>
    <dgm:pt modelId="{86D97476-4951-7540-B7C0-CCD6847BA9F5}" type="sibTrans" cxnId="{361EF26C-77FC-F24F-9D3A-A916F063CED4}">
      <dgm:prSet/>
      <dgm:spPr/>
      <dgm:t>
        <a:bodyPr/>
        <a:lstStyle/>
        <a:p>
          <a:endParaRPr lang="en-US" sz="2800"/>
        </a:p>
      </dgm:t>
    </dgm:pt>
    <dgm:pt modelId="{620301A5-9670-3445-AFC9-218B1846C938}">
      <dgm:prSet custT="1"/>
      <dgm:spPr/>
      <dgm:t>
        <a:bodyPr/>
        <a:lstStyle/>
        <a:p>
          <a:r>
            <a:rPr lang="en-US" sz="2000" dirty="0"/>
            <a:t>Harmonization (of customary international law, international human rights law, environmental law principles, international climate treaties), not displacement</a:t>
          </a:r>
        </a:p>
      </dgm:t>
    </dgm:pt>
    <dgm:pt modelId="{118993E0-7CDE-FA47-9043-89227CA364F1}" type="parTrans" cxnId="{8C156032-8D20-E14B-96BF-6EA59995A8DD}">
      <dgm:prSet/>
      <dgm:spPr/>
      <dgm:t>
        <a:bodyPr/>
        <a:lstStyle/>
        <a:p>
          <a:endParaRPr lang="en-US"/>
        </a:p>
      </dgm:t>
    </dgm:pt>
    <dgm:pt modelId="{10DBE758-B478-E143-BBF4-EF0A211C834E}" type="sibTrans" cxnId="{8C156032-8D20-E14B-96BF-6EA59995A8DD}">
      <dgm:prSet/>
      <dgm:spPr/>
      <dgm:t>
        <a:bodyPr/>
        <a:lstStyle/>
        <a:p>
          <a:endParaRPr lang="en-US"/>
        </a:p>
      </dgm:t>
    </dgm:pt>
    <dgm:pt modelId="{F776F63F-6385-2E42-A5F2-1D6D3A346836}">
      <dgm:prSet custT="1"/>
      <dgm:spPr/>
      <dgm:t>
        <a:bodyPr/>
        <a:lstStyle/>
        <a:p>
          <a:r>
            <a:rPr lang="en-US" sz="2000" dirty="0"/>
            <a:t>Obligations to take immediate and long-term action</a:t>
          </a:r>
        </a:p>
      </dgm:t>
    </dgm:pt>
    <dgm:pt modelId="{D3146F4A-BE68-4C46-A79C-FCFA45AA11EC}" type="parTrans" cxnId="{55D4D56D-F75E-3542-80BC-BED6DDD0998E}">
      <dgm:prSet/>
      <dgm:spPr/>
      <dgm:t>
        <a:bodyPr/>
        <a:lstStyle/>
        <a:p>
          <a:endParaRPr lang="en-US"/>
        </a:p>
      </dgm:t>
    </dgm:pt>
    <dgm:pt modelId="{FC622900-075B-FB44-BD58-2870D6AFBD08}" type="sibTrans" cxnId="{55D4D56D-F75E-3542-80BC-BED6DDD0998E}">
      <dgm:prSet/>
      <dgm:spPr/>
      <dgm:t>
        <a:bodyPr/>
        <a:lstStyle/>
        <a:p>
          <a:endParaRPr lang="en-US"/>
        </a:p>
      </dgm:t>
    </dgm:pt>
    <dgm:pt modelId="{0A74A669-0B25-EA4C-9038-CB8F697F3186}" type="pres">
      <dgm:prSet presAssocID="{35989FE2-86C7-E042-856A-A3E30007BE27}" presName="linear" presStyleCnt="0">
        <dgm:presLayoutVars>
          <dgm:dir/>
          <dgm:animLvl val="lvl"/>
          <dgm:resizeHandles val="exact"/>
        </dgm:presLayoutVars>
      </dgm:prSet>
      <dgm:spPr/>
    </dgm:pt>
    <dgm:pt modelId="{A0E2E977-8877-F64D-B0F2-9E52E7F753B0}" type="pres">
      <dgm:prSet presAssocID="{29D4AF2E-4AAA-A644-859B-5168F29FE790}" presName="parentLin" presStyleCnt="0"/>
      <dgm:spPr/>
    </dgm:pt>
    <dgm:pt modelId="{1B3E40F7-877A-1345-BD57-FDF6C1EC3584}" type="pres">
      <dgm:prSet presAssocID="{29D4AF2E-4AAA-A644-859B-5168F29FE790}" presName="parentLeftMargin" presStyleLbl="node1" presStyleIdx="0" presStyleCnt="2"/>
      <dgm:spPr/>
    </dgm:pt>
    <dgm:pt modelId="{08BBCD33-9CA5-2A46-830A-F0B02AC468B6}" type="pres">
      <dgm:prSet presAssocID="{29D4AF2E-4AAA-A644-859B-5168F29FE790}" presName="parentText" presStyleLbl="node1" presStyleIdx="0" presStyleCnt="2">
        <dgm:presLayoutVars>
          <dgm:chMax val="0"/>
          <dgm:bulletEnabled val="1"/>
        </dgm:presLayoutVars>
      </dgm:prSet>
      <dgm:spPr/>
    </dgm:pt>
    <dgm:pt modelId="{C5C1E306-6D18-AF48-BAB0-5DDA3BC570AF}" type="pres">
      <dgm:prSet presAssocID="{29D4AF2E-4AAA-A644-859B-5168F29FE790}" presName="negativeSpace" presStyleCnt="0"/>
      <dgm:spPr/>
    </dgm:pt>
    <dgm:pt modelId="{60FA2631-1D35-7947-A321-1BDD21EF58E7}" type="pres">
      <dgm:prSet presAssocID="{29D4AF2E-4AAA-A644-859B-5168F29FE790}" presName="childText" presStyleLbl="conFgAcc1" presStyleIdx="0" presStyleCnt="2">
        <dgm:presLayoutVars>
          <dgm:bulletEnabled val="1"/>
        </dgm:presLayoutVars>
      </dgm:prSet>
      <dgm:spPr/>
    </dgm:pt>
    <dgm:pt modelId="{B89DA939-FE06-FF40-AF79-BED690129484}" type="pres">
      <dgm:prSet presAssocID="{1FD09BD8-18BF-B84F-A230-1EDAD7D18110}" presName="spaceBetweenRectangles" presStyleCnt="0"/>
      <dgm:spPr/>
    </dgm:pt>
    <dgm:pt modelId="{427A7CCA-02FD-D748-A9A4-B2E0D8C906F7}" type="pres">
      <dgm:prSet presAssocID="{70723A8F-F956-A244-AE55-939CB6B1F39E}" presName="parentLin" presStyleCnt="0"/>
      <dgm:spPr/>
    </dgm:pt>
    <dgm:pt modelId="{BE1CA5FF-88A0-1B49-B804-165B951B3D66}" type="pres">
      <dgm:prSet presAssocID="{70723A8F-F956-A244-AE55-939CB6B1F39E}" presName="parentLeftMargin" presStyleLbl="node1" presStyleIdx="0" presStyleCnt="2"/>
      <dgm:spPr/>
    </dgm:pt>
    <dgm:pt modelId="{7FD0B168-4E10-1347-A820-97F28D15B12C}" type="pres">
      <dgm:prSet presAssocID="{70723A8F-F956-A244-AE55-939CB6B1F39E}" presName="parentText" presStyleLbl="node1" presStyleIdx="1" presStyleCnt="2">
        <dgm:presLayoutVars>
          <dgm:chMax val="0"/>
          <dgm:bulletEnabled val="1"/>
        </dgm:presLayoutVars>
      </dgm:prSet>
      <dgm:spPr/>
    </dgm:pt>
    <dgm:pt modelId="{97DE1E58-0A06-5346-AE1F-F74119138DF5}" type="pres">
      <dgm:prSet presAssocID="{70723A8F-F956-A244-AE55-939CB6B1F39E}" presName="negativeSpace" presStyleCnt="0"/>
      <dgm:spPr/>
    </dgm:pt>
    <dgm:pt modelId="{866408BC-F8F7-8C4A-83DD-3C86F7963EED}" type="pres">
      <dgm:prSet presAssocID="{70723A8F-F956-A244-AE55-939CB6B1F39E}" presName="childText" presStyleLbl="conFgAcc1" presStyleIdx="1" presStyleCnt="2">
        <dgm:presLayoutVars>
          <dgm:bulletEnabled val="1"/>
        </dgm:presLayoutVars>
      </dgm:prSet>
      <dgm:spPr/>
    </dgm:pt>
  </dgm:ptLst>
  <dgm:cxnLst>
    <dgm:cxn modelId="{C393A301-5DB1-B242-9CE0-A351026A0C16}" srcId="{35989FE2-86C7-E042-856A-A3E30007BE27}" destId="{29D4AF2E-4AAA-A644-859B-5168F29FE790}" srcOrd="0" destOrd="0" parTransId="{4BEA9F83-77B5-3746-AFFA-48CC358005C5}" sibTransId="{1FD09BD8-18BF-B84F-A230-1EDAD7D18110}"/>
    <dgm:cxn modelId="{DF66FA1B-967E-2642-9153-5D4D16895F07}" srcId="{35989FE2-86C7-E042-856A-A3E30007BE27}" destId="{70723A8F-F956-A244-AE55-939CB6B1F39E}" srcOrd="1" destOrd="0" parTransId="{39496DBF-18FA-BC45-A95B-7C4E19567FCD}" sibTransId="{6BBD2809-8596-3740-9F99-91E1411EC399}"/>
    <dgm:cxn modelId="{B0348E1C-285B-CB49-AD8F-FC94EFD58A89}" type="presOf" srcId="{70723A8F-F956-A244-AE55-939CB6B1F39E}" destId="{BE1CA5FF-88A0-1B49-B804-165B951B3D66}" srcOrd="0" destOrd="0" presId="urn:microsoft.com/office/officeart/2005/8/layout/list1"/>
    <dgm:cxn modelId="{8C156032-8D20-E14B-96BF-6EA59995A8DD}" srcId="{29D4AF2E-4AAA-A644-859B-5168F29FE790}" destId="{620301A5-9670-3445-AFC9-218B1846C938}" srcOrd="0" destOrd="0" parTransId="{118993E0-7CDE-FA47-9043-89227CA364F1}" sibTransId="{10DBE758-B478-E143-BBF4-EF0A211C834E}"/>
    <dgm:cxn modelId="{55B6E15F-131F-044C-8DD6-E99067055810}" type="presOf" srcId="{70723A8F-F956-A244-AE55-939CB6B1F39E}" destId="{7FD0B168-4E10-1347-A820-97F28D15B12C}" srcOrd="1" destOrd="0" presId="urn:microsoft.com/office/officeart/2005/8/layout/list1"/>
    <dgm:cxn modelId="{8D459569-E01B-D049-AF44-8BE147AEB5E4}" type="presOf" srcId="{29D4AF2E-4AAA-A644-859B-5168F29FE790}" destId="{1B3E40F7-877A-1345-BD57-FDF6C1EC3584}" srcOrd="0" destOrd="0" presId="urn:microsoft.com/office/officeart/2005/8/layout/list1"/>
    <dgm:cxn modelId="{361EF26C-77FC-F24F-9D3A-A916F063CED4}" srcId="{70723A8F-F956-A244-AE55-939CB6B1F39E}" destId="{3EAAE4E7-546E-7348-A03E-92D5AFE35405}" srcOrd="1" destOrd="0" parTransId="{EE1B6C74-7CE5-3743-8C55-F37A2A620737}" sibTransId="{86D97476-4951-7540-B7C0-CCD6847BA9F5}"/>
    <dgm:cxn modelId="{55D4D56D-F75E-3542-80BC-BED6DDD0998E}" srcId="{29D4AF2E-4AAA-A644-859B-5168F29FE790}" destId="{F776F63F-6385-2E42-A5F2-1D6D3A346836}" srcOrd="1" destOrd="0" parTransId="{D3146F4A-BE68-4C46-A79C-FCFA45AA11EC}" sibTransId="{FC622900-075B-FB44-BD58-2870D6AFBD08}"/>
    <dgm:cxn modelId="{F0D16EC1-F908-1348-94D7-4CE1C3EC2053}" type="presOf" srcId="{29D4AF2E-4AAA-A644-859B-5168F29FE790}" destId="{08BBCD33-9CA5-2A46-830A-F0B02AC468B6}" srcOrd="1" destOrd="0" presId="urn:microsoft.com/office/officeart/2005/8/layout/list1"/>
    <dgm:cxn modelId="{FBCA3AC7-DC81-D749-AC11-C0B86EA1D7F1}" srcId="{70723A8F-F956-A244-AE55-939CB6B1F39E}" destId="{F6063E46-A199-2242-B22E-EA9FDC7EB352}" srcOrd="0" destOrd="0" parTransId="{3E8906C2-1766-3449-90A3-E3DCC4B77AAF}" sibTransId="{25730E32-CAFE-D441-A060-2E7FC6C99623}"/>
    <dgm:cxn modelId="{1E56EFD8-D28F-7A45-9B47-E3D3F21178A0}" type="presOf" srcId="{620301A5-9670-3445-AFC9-218B1846C938}" destId="{60FA2631-1D35-7947-A321-1BDD21EF58E7}" srcOrd="0" destOrd="0" presId="urn:microsoft.com/office/officeart/2005/8/layout/list1"/>
    <dgm:cxn modelId="{BAB5DEDB-8984-934F-A642-43255058724B}" type="presOf" srcId="{35989FE2-86C7-E042-856A-A3E30007BE27}" destId="{0A74A669-0B25-EA4C-9038-CB8F697F3186}" srcOrd="0" destOrd="0" presId="urn:microsoft.com/office/officeart/2005/8/layout/list1"/>
    <dgm:cxn modelId="{D691C5F0-D926-D74B-9D42-27E0666EB0F6}" type="presOf" srcId="{3EAAE4E7-546E-7348-A03E-92D5AFE35405}" destId="{866408BC-F8F7-8C4A-83DD-3C86F7963EED}" srcOrd="0" destOrd="1" presId="urn:microsoft.com/office/officeart/2005/8/layout/list1"/>
    <dgm:cxn modelId="{9601A5F8-A407-4E41-A9C0-85A91D66AF9C}" type="presOf" srcId="{F6063E46-A199-2242-B22E-EA9FDC7EB352}" destId="{866408BC-F8F7-8C4A-83DD-3C86F7963EED}" srcOrd="0" destOrd="0" presId="urn:microsoft.com/office/officeart/2005/8/layout/list1"/>
    <dgm:cxn modelId="{663FE8FD-C15E-2743-B0F9-F1CD15207B81}" type="presOf" srcId="{F776F63F-6385-2E42-A5F2-1D6D3A346836}" destId="{60FA2631-1D35-7947-A321-1BDD21EF58E7}" srcOrd="0" destOrd="1" presId="urn:microsoft.com/office/officeart/2005/8/layout/list1"/>
    <dgm:cxn modelId="{72A2415C-8EB9-BC4C-B870-F273B4BA090C}" type="presParOf" srcId="{0A74A669-0B25-EA4C-9038-CB8F697F3186}" destId="{A0E2E977-8877-F64D-B0F2-9E52E7F753B0}" srcOrd="0" destOrd="0" presId="urn:microsoft.com/office/officeart/2005/8/layout/list1"/>
    <dgm:cxn modelId="{FDC90808-4092-D04B-A6D9-B06FA0BB6933}" type="presParOf" srcId="{A0E2E977-8877-F64D-B0F2-9E52E7F753B0}" destId="{1B3E40F7-877A-1345-BD57-FDF6C1EC3584}" srcOrd="0" destOrd="0" presId="urn:microsoft.com/office/officeart/2005/8/layout/list1"/>
    <dgm:cxn modelId="{E379B3ED-7383-814C-9128-423A8CBCFC9B}" type="presParOf" srcId="{A0E2E977-8877-F64D-B0F2-9E52E7F753B0}" destId="{08BBCD33-9CA5-2A46-830A-F0B02AC468B6}" srcOrd="1" destOrd="0" presId="urn:microsoft.com/office/officeart/2005/8/layout/list1"/>
    <dgm:cxn modelId="{9AE3AEA3-0A9F-474A-BCE7-D5A226FAB88A}" type="presParOf" srcId="{0A74A669-0B25-EA4C-9038-CB8F697F3186}" destId="{C5C1E306-6D18-AF48-BAB0-5DDA3BC570AF}" srcOrd="1" destOrd="0" presId="urn:microsoft.com/office/officeart/2005/8/layout/list1"/>
    <dgm:cxn modelId="{04B9298A-1078-B844-80BB-37A3A5612958}" type="presParOf" srcId="{0A74A669-0B25-EA4C-9038-CB8F697F3186}" destId="{60FA2631-1D35-7947-A321-1BDD21EF58E7}" srcOrd="2" destOrd="0" presId="urn:microsoft.com/office/officeart/2005/8/layout/list1"/>
    <dgm:cxn modelId="{B8979AA5-3B3A-6547-8075-A969D4B02F15}" type="presParOf" srcId="{0A74A669-0B25-EA4C-9038-CB8F697F3186}" destId="{B89DA939-FE06-FF40-AF79-BED690129484}" srcOrd="3" destOrd="0" presId="urn:microsoft.com/office/officeart/2005/8/layout/list1"/>
    <dgm:cxn modelId="{5CAEF41D-6828-EB4D-8F6E-7CA8BDC66F0B}" type="presParOf" srcId="{0A74A669-0B25-EA4C-9038-CB8F697F3186}" destId="{427A7CCA-02FD-D748-A9A4-B2E0D8C906F7}" srcOrd="4" destOrd="0" presId="urn:microsoft.com/office/officeart/2005/8/layout/list1"/>
    <dgm:cxn modelId="{DBC93C12-963F-4E44-9349-C46C347F9CE1}" type="presParOf" srcId="{427A7CCA-02FD-D748-A9A4-B2E0D8C906F7}" destId="{BE1CA5FF-88A0-1B49-B804-165B951B3D66}" srcOrd="0" destOrd="0" presId="urn:microsoft.com/office/officeart/2005/8/layout/list1"/>
    <dgm:cxn modelId="{5BED4BBF-6477-F44C-B210-1CA9DFBFF839}" type="presParOf" srcId="{427A7CCA-02FD-D748-A9A4-B2E0D8C906F7}" destId="{7FD0B168-4E10-1347-A820-97F28D15B12C}" srcOrd="1" destOrd="0" presId="urn:microsoft.com/office/officeart/2005/8/layout/list1"/>
    <dgm:cxn modelId="{9B459004-D2DB-5049-81FA-0FF187D58B33}" type="presParOf" srcId="{0A74A669-0B25-EA4C-9038-CB8F697F3186}" destId="{97DE1E58-0A06-5346-AE1F-F74119138DF5}" srcOrd="5" destOrd="0" presId="urn:microsoft.com/office/officeart/2005/8/layout/list1"/>
    <dgm:cxn modelId="{8E3293D4-374C-7643-8E1E-7B5D07205687}" type="presParOf" srcId="{0A74A669-0B25-EA4C-9038-CB8F697F3186}" destId="{866408BC-F8F7-8C4A-83DD-3C86F7963EE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4EA522-D462-E74B-ADF6-CA4F0BE01FD1}" type="doc">
      <dgm:prSet loTypeId="urn:microsoft.com/office/officeart/2005/8/layout/target3" loCatId="list" qsTypeId="urn:microsoft.com/office/officeart/2005/8/quickstyle/3d4" qsCatId="3D" csTypeId="urn:microsoft.com/office/officeart/2005/8/colors/accent1_2" csCatId="accent1" phldr="1"/>
      <dgm:spPr/>
      <dgm:t>
        <a:bodyPr/>
        <a:lstStyle/>
        <a:p>
          <a:endParaRPr lang="en-US"/>
        </a:p>
      </dgm:t>
    </dgm:pt>
    <dgm:pt modelId="{14E95829-138B-C941-B934-0C07550E8912}">
      <dgm:prSet/>
      <dgm:spPr/>
      <dgm:t>
        <a:bodyPr/>
        <a:lstStyle/>
        <a:p>
          <a:r>
            <a:rPr lang="en-US" b="1" dirty="0"/>
            <a:t>Cooperation</a:t>
          </a:r>
          <a:r>
            <a:rPr lang="en-US" dirty="0"/>
            <a:t>: (Customary) duty to co-operate for the protection of the environment and repair harm</a:t>
          </a:r>
        </a:p>
      </dgm:t>
    </dgm:pt>
    <dgm:pt modelId="{10FAB33D-C43C-9A40-989D-3B0E01E81AB8}" type="parTrans" cxnId="{409C0207-BB7E-944A-A928-9DC867F42DA9}">
      <dgm:prSet/>
      <dgm:spPr/>
      <dgm:t>
        <a:bodyPr/>
        <a:lstStyle/>
        <a:p>
          <a:endParaRPr lang="en-US"/>
        </a:p>
      </dgm:t>
    </dgm:pt>
    <dgm:pt modelId="{BED6A286-D884-C341-ABEE-5FF72CE8F118}" type="sibTrans" cxnId="{409C0207-BB7E-944A-A928-9DC867F42DA9}">
      <dgm:prSet/>
      <dgm:spPr/>
      <dgm:t>
        <a:bodyPr/>
        <a:lstStyle/>
        <a:p>
          <a:endParaRPr lang="en-US"/>
        </a:p>
      </dgm:t>
    </dgm:pt>
    <dgm:pt modelId="{14D7FFFB-8636-A34D-A80C-5F79AB2E9807}">
      <dgm:prSet/>
      <dgm:spPr/>
      <dgm:t>
        <a:bodyPr/>
        <a:lstStyle/>
        <a:p>
          <a:r>
            <a:rPr lang="en-US" b="1" dirty="0"/>
            <a:t>Mitigation</a:t>
          </a:r>
          <a:r>
            <a:rPr lang="en-US" dirty="0"/>
            <a:t>: Obligation on States to act with due diligence and do their utmost to mitigate climate change, including through action on fossil fuel production and consumption</a:t>
          </a:r>
        </a:p>
      </dgm:t>
    </dgm:pt>
    <dgm:pt modelId="{891E1E24-EF25-3D4A-BE3E-C05FFF4E06F9}" type="parTrans" cxnId="{B63AB85D-AE0A-4D49-80EC-A7F96ED9C0E9}">
      <dgm:prSet/>
      <dgm:spPr/>
      <dgm:t>
        <a:bodyPr/>
        <a:lstStyle/>
        <a:p>
          <a:endParaRPr lang="en-US"/>
        </a:p>
      </dgm:t>
    </dgm:pt>
    <dgm:pt modelId="{EBBA68CE-E6D2-5C4B-BC41-068E7A3D91AA}" type="sibTrans" cxnId="{B63AB85D-AE0A-4D49-80EC-A7F96ED9C0E9}">
      <dgm:prSet/>
      <dgm:spPr/>
      <dgm:t>
        <a:bodyPr/>
        <a:lstStyle/>
        <a:p>
          <a:endParaRPr lang="en-US"/>
        </a:p>
      </dgm:t>
    </dgm:pt>
    <dgm:pt modelId="{FF4C3348-6239-CA44-B7CC-13751BE06B61}">
      <dgm:prSet/>
      <dgm:spPr/>
      <dgm:t>
        <a:bodyPr/>
        <a:lstStyle/>
        <a:p>
          <a:r>
            <a:rPr lang="en-US" b="1" dirty="0"/>
            <a:t>Adaptation</a:t>
          </a:r>
          <a:r>
            <a:rPr lang="en-US" dirty="0"/>
            <a:t>: Binding obligation to create a national adaptation plan </a:t>
          </a:r>
        </a:p>
      </dgm:t>
    </dgm:pt>
    <dgm:pt modelId="{006551A0-1DCF-9D4D-93EA-204B870FD9DE}" type="parTrans" cxnId="{5115F70F-1B3D-924F-AF66-34D8229CF7F2}">
      <dgm:prSet/>
      <dgm:spPr/>
      <dgm:t>
        <a:bodyPr/>
        <a:lstStyle/>
        <a:p>
          <a:endParaRPr lang="en-US"/>
        </a:p>
      </dgm:t>
    </dgm:pt>
    <dgm:pt modelId="{329C4D95-929D-4848-9CB0-2CC0B669D1C9}" type="sibTrans" cxnId="{5115F70F-1B3D-924F-AF66-34D8229CF7F2}">
      <dgm:prSet/>
      <dgm:spPr/>
      <dgm:t>
        <a:bodyPr/>
        <a:lstStyle/>
        <a:p>
          <a:endParaRPr lang="en-US"/>
        </a:p>
      </dgm:t>
    </dgm:pt>
    <dgm:pt modelId="{7DB1C49F-1D89-2D40-B8FE-AA8292E1329D}">
      <dgm:prSet/>
      <dgm:spPr/>
      <dgm:t>
        <a:bodyPr/>
        <a:lstStyle/>
        <a:p>
          <a:r>
            <a:rPr lang="en-US" b="1" dirty="0"/>
            <a:t>Procedure</a:t>
          </a:r>
          <a:r>
            <a:rPr lang="en-US" dirty="0"/>
            <a:t>: Access to court, access to a remedy, obligation to carry out environmental/climate impact assessments</a:t>
          </a:r>
        </a:p>
      </dgm:t>
    </dgm:pt>
    <dgm:pt modelId="{B5541E69-9C7C-A34E-A49A-E5BC9B0BFA24}" type="parTrans" cxnId="{382D877E-0A5D-D340-A5C3-FFC096434261}">
      <dgm:prSet/>
      <dgm:spPr/>
      <dgm:t>
        <a:bodyPr/>
        <a:lstStyle/>
        <a:p>
          <a:endParaRPr lang="en-US"/>
        </a:p>
      </dgm:t>
    </dgm:pt>
    <dgm:pt modelId="{D373ACFB-AA72-314D-8EF4-04FE18CAE51F}" type="sibTrans" cxnId="{382D877E-0A5D-D340-A5C3-FFC096434261}">
      <dgm:prSet/>
      <dgm:spPr/>
      <dgm:t>
        <a:bodyPr/>
        <a:lstStyle/>
        <a:p>
          <a:endParaRPr lang="en-US"/>
        </a:p>
      </dgm:t>
    </dgm:pt>
    <dgm:pt modelId="{55C1F7C4-9197-AD4E-A747-6216A9BAA726}" type="pres">
      <dgm:prSet presAssocID="{BE4EA522-D462-E74B-ADF6-CA4F0BE01FD1}" presName="Name0" presStyleCnt="0">
        <dgm:presLayoutVars>
          <dgm:chMax val="7"/>
          <dgm:dir/>
          <dgm:animLvl val="lvl"/>
          <dgm:resizeHandles val="exact"/>
        </dgm:presLayoutVars>
      </dgm:prSet>
      <dgm:spPr/>
    </dgm:pt>
    <dgm:pt modelId="{B4D310C6-AF55-B14D-842A-EA08C2B02C54}" type="pres">
      <dgm:prSet presAssocID="{14E95829-138B-C941-B934-0C07550E8912}" presName="circle1" presStyleLbl="node1" presStyleIdx="0" presStyleCnt="4"/>
      <dgm:spPr/>
    </dgm:pt>
    <dgm:pt modelId="{555E6162-EA22-9349-8D7C-AD5FBA54CB82}" type="pres">
      <dgm:prSet presAssocID="{14E95829-138B-C941-B934-0C07550E8912}" presName="space" presStyleCnt="0"/>
      <dgm:spPr/>
    </dgm:pt>
    <dgm:pt modelId="{32B17DB4-A586-D74D-AFAA-719F344063AA}" type="pres">
      <dgm:prSet presAssocID="{14E95829-138B-C941-B934-0C07550E8912}" presName="rect1" presStyleLbl="alignAcc1" presStyleIdx="0" presStyleCnt="4"/>
      <dgm:spPr/>
    </dgm:pt>
    <dgm:pt modelId="{7D30D804-F5D7-5E4E-8C69-1A306050BBA9}" type="pres">
      <dgm:prSet presAssocID="{FF4C3348-6239-CA44-B7CC-13751BE06B61}" presName="vertSpace2" presStyleLbl="node1" presStyleIdx="0" presStyleCnt="4"/>
      <dgm:spPr/>
    </dgm:pt>
    <dgm:pt modelId="{240FB72F-6108-084B-B004-923A0F7D5B00}" type="pres">
      <dgm:prSet presAssocID="{FF4C3348-6239-CA44-B7CC-13751BE06B61}" presName="circle2" presStyleLbl="node1" presStyleIdx="1" presStyleCnt="4"/>
      <dgm:spPr/>
    </dgm:pt>
    <dgm:pt modelId="{5B29C166-9FDA-6343-A2FD-8C3FF82A6E5F}" type="pres">
      <dgm:prSet presAssocID="{FF4C3348-6239-CA44-B7CC-13751BE06B61}" presName="rect2" presStyleLbl="alignAcc1" presStyleIdx="1" presStyleCnt="4"/>
      <dgm:spPr/>
    </dgm:pt>
    <dgm:pt modelId="{D1322B90-B246-7448-A68B-7D90B5F37DC7}" type="pres">
      <dgm:prSet presAssocID="{7DB1C49F-1D89-2D40-B8FE-AA8292E1329D}" presName="vertSpace3" presStyleLbl="node1" presStyleIdx="1" presStyleCnt="4"/>
      <dgm:spPr/>
    </dgm:pt>
    <dgm:pt modelId="{6600FECD-7E1D-9644-BF8B-67E2D993F829}" type="pres">
      <dgm:prSet presAssocID="{7DB1C49F-1D89-2D40-B8FE-AA8292E1329D}" presName="circle3" presStyleLbl="node1" presStyleIdx="2" presStyleCnt="4"/>
      <dgm:spPr/>
    </dgm:pt>
    <dgm:pt modelId="{17BC6E08-05FB-0446-9633-98B29B4BC77D}" type="pres">
      <dgm:prSet presAssocID="{7DB1C49F-1D89-2D40-B8FE-AA8292E1329D}" presName="rect3" presStyleLbl="alignAcc1" presStyleIdx="2" presStyleCnt="4"/>
      <dgm:spPr/>
    </dgm:pt>
    <dgm:pt modelId="{1AA6D256-63E7-214D-BC93-F31DEC93E049}" type="pres">
      <dgm:prSet presAssocID="{14D7FFFB-8636-A34D-A80C-5F79AB2E9807}" presName="vertSpace4" presStyleLbl="node1" presStyleIdx="2" presStyleCnt="4"/>
      <dgm:spPr/>
    </dgm:pt>
    <dgm:pt modelId="{F674BAE6-945F-7B40-81A3-CB09E9FD6D9E}" type="pres">
      <dgm:prSet presAssocID="{14D7FFFB-8636-A34D-A80C-5F79AB2E9807}" presName="circle4" presStyleLbl="node1" presStyleIdx="3" presStyleCnt="4"/>
      <dgm:spPr/>
    </dgm:pt>
    <dgm:pt modelId="{FA154A89-2F67-7244-9385-51CD42B27243}" type="pres">
      <dgm:prSet presAssocID="{14D7FFFB-8636-A34D-A80C-5F79AB2E9807}" presName="rect4" presStyleLbl="alignAcc1" presStyleIdx="3" presStyleCnt="4"/>
      <dgm:spPr/>
    </dgm:pt>
    <dgm:pt modelId="{E811DB51-A9F6-3844-9C27-696124042660}" type="pres">
      <dgm:prSet presAssocID="{14E95829-138B-C941-B934-0C07550E8912}" presName="rect1ParTxNoCh" presStyleLbl="alignAcc1" presStyleIdx="3" presStyleCnt="4">
        <dgm:presLayoutVars>
          <dgm:chMax val="1"/>
          <dgm:bulletEnabled val="1"/>
        </dgm:presLayoutVars>
      </dgm:prSet>
      <dgm:spPr/>
    </dgm:pt>
    <dgm:pt modelId="{676571F8-A95B-FF4D-9616-C19A0A996E3F}" type="pres">
      <dgm:prSet presAssocID="{FF4C3348-6239-CA44-B7CC-13751BE06B61}" presName="rect2ParTxNoCh" presStyleLbl="alignAcc1" presStyleIdx="3" presStyleCnt="4">
        <dgm:presLayoutVars>
          <dgm:chMax val="1"/>
          <dgm:bulletEnabled val="1"/>
        </dgm:presLayoutVars>
      </dgm:prSet>
      <dgm:spPr/>
    </dgm:pt>
    <dgm:pt modelId="{8D54FE9D-2A9D-5F42-894E-1D6C894130E6}" type="pres">
      <dgm:prSet presAssocID="{7DB1C49F-1D89-2D40-B8FE-AA8292E1329D}" presName="rect3ParTxNoCh" presStyleLbl="alignAcc1" presStyleIdx="3" presStyleCnt="4">
        <dgm:presLayoutVars>
          <dgm:chMax val="1"/>
          <dgm:bulletEnabled val="1"/>
        </dgm:presLayoutVars>
      </dgm:prSet>
      <dgm:spPr/>
    </dgm:pt>
    <dgm:pt modelId="{70369EC2-800E-FE48-A829-70618DE1F7A4}" type="pres">
      <dgm:prSet presAssocID="{14D7FFFB-8636-A34D-A80C-5F79AB2E9807}" presName="rect4ParTxNoCh" presStyleLbl="alignAcc1" presStyleIdx="3" presStyleCnt="4">
        <dgm:presLayoutVars>
          <dgm:chMax val="1"/>
          <dgm:bulletEnabled val="1"/>
        </dgm:presLayoutVars>
      </dgm:prSet>
      <dgm:spPr/>
    </dgm:pt>
  </dgm:ptLst>
  <dgm:cxnLst>
    <dgm:cxn modelId="{409C0207-BB7E-944A-A928-9DC867F42DA9}" srcId="{BE4EA522-D462-E74B-ADF6-CA4F0BE01FD1}" destId="{14E95829-138B-C941-B934-0C07550E8912}" srcOrd="0" destOrd="0" parTransId="{10FAB33D-C43C-9A40-989D-3B0E01E81AB8}" sibTransId="{BED6A286-D884-C341-ABEE-5FF72CE8F118}"/>
    <dgm:cxn modelId="{AF9EF607-C718-5344-91E2-8576E7441AD1}" type="presOf" srcId="{14E95829-138B-C941-B934-0C07550E8912}" destId="{32B17DB4-A586-D74D-AFAA-719F344063AA}" srcOrd="0" destOrd="0" presId="urn:microsoft.com/office/officeart/2005/8/layout/target3"/>
    <dgm:cxn modelId="{5115F70F-1B3D-924F-AF66-34D8229CF7F2}" srcId="{BE4EA522-D462-E74B-ADF6-CA4F0BE01FD1}" destId="{FF4C3348-6239-CA44-B7CC-13751BE06B61}" srcOrd="1" destOrd="0" parTransId="{006551A0-1DCF-9D4D-93EA-204B870FD9DE}" sibTransId="{329C4D95-929D-4848-9CB0-2CC0B669D1C9}"/>
    <dgm:cxn modelId="{3D25BC1A-DC37-8241-91BE-E2CD7412CE71}" type="presOf" srcId="{FF4C3348-6239-CA44-B7CC-13751BE06B61}" destId="{676571F8-A95B-FF4D-9616-C19A0A996E3F}" srcOrd="1" destOrd="0" presId="urn:microsoft.com/office/officeart/2005/8/layout/target3"/>
    <dgm:cxn modelId="{B20F2243-1091-6A46-BD25-E644FAAFEBC5}" type="presOf" srcId="{14D7FFFB-8636-A34D-A80C-5F79AB2E9807}" destId="{70369EC2-800E-FE48-A829-70618DE1F7A4}" srcOrd="1" destOrd="0" presId="urn:microsoft.com/office/officeart/2005/8/layout/target3"/>
    <dgm:cxn modelId="{FA01CB5C-D292-3249-8288-95973BB3C131}" type="presOf" srcId="{14D7FFFB-8636-A34D-A80C-5F79AB2E9807}" destId="{FA154A89-2F67-7244-9385-51CD42B27243}" srcOrd="0" destOrd="0" presId="urn:microsoft.com/office/officeart/2005/8/layout/target3"/>
    <dgm:cxn modelId="{B63AB85D-AE0A-4D49-80EC-A7F96ED9C0E9}" srcId="{BE4EA522-D462-E74B-ADF6-CA4F0BE01FD1}" destId="{14D7FFFB-8636-A34D-A80C-5F79AB2E9807}" srcOrd="3" destOrd="0" parTransId="{891E1E24-EF25-3D4A-BE3E-C05FFF4E06F9}" sibTransId="{EBBA68CE-E6D2-5C4B-BC41-068E7A3D91AA}"/>
    <dgm:cxn modelId="{166EA16A-E9E0-1249-ABCD-F177155A46BA}" type="presOf" srcId="{FF4C3348-6239-CA44-B7CC-13751BE06B61}" destId="{5B29C166-9FDA-6343-A2FD-8C3FF82A6E5F}" srcOrd="0" destOrd="0" presId="urn:microsoft.com/office/officeart/2005/8/layout/target3"/>
    <dgm:cxn modelId="{C0F66979-8F20-C545-A2C9-FB7890A407BE}" type="presOf" srcId="{BE4EA522-D462-E74B-ADF6-CA4F0BE01FD1}" destId="{55C1F7C4-9197-AD4E-A747-6216A9BAA726}" srcOrd="0" destOrd="0" presId="urn:microsoft.com/office/officeart/2005/8/layout/target3"/>
    <dgm:cxn modelId="{382D877E-0A5D-D340-A5C3-FFC096434261}" srcId="{BE4EA522-D462-E74B-ADF6-CA4F0BE01FD1}" destId="{7DB1C49F-1D89-2D40-B8FE-AA8292E1329D}" srcOrd="2" destOrd="0" parTransId="{B5541E69-9C7C-A34E-A49A-E5BC9B0BFA24}" sibTransId="{D373ACFB-AA72-314D-8EF4-04FE18CAE51F}"/>
    <dgm:cxn modelId="{A712D98D-B667-2C49-8ED4-4791C90785F6}" type="presOf" srcId="{7DB1C49F-1D89-2D40-B8FE-AA8292E1329D}" destId="{8D54FE9D-2A9D-5F42-894E-1D6C894130E6}" srcOrd="1" destOrd="0" presId="urn:microsoft.com/office/officeart/2005/8/layout/target3"/>
    <dgm:cxn modelId="{6F4C1FA7-918C-D746-940D-4AF338034110}" type="presOf" srcId="{7DB1C49F-1D89-2D40-B8FE-AA8292E1329D}" destId="{17BC6E08-05FB-0446-9633-98B29B4BC77D}" srcOrd="0" destOrd="0" presId="urn:microsoft.com/office/officeart/2005/8/layout/target3"/>
    <dgm:cxn modelId="{426977AA-0C54-3D4F-8335-D6467382DEF2}" type="presOf" srcId="{14E95829-138B-C941-B934-0C07550E8912}" destId="{E811DB51-A9F6-3844-9C27-696124042660}" srcOrd="1" destOrd="0" presId="urn:microsoft.com/office/officeart/2005/8/layout/target3"/>
    <dgm:cxn modelId="{8727D592-C848-4649-B512-C2A7EA774234}" type="presParOf" srcId="{55C1F7C4-9197-AD4E-A747-6216A9BAA726}" destId="{B4D310C6-AF55-B14D-842A-EA08C2B02C54}" srcOrd="0" destOrd="0" presId="urn:microsoft.com/office/officeart/2005/8/layout/target3"/>
    <dgm:cxn modelId="{9910C905-10DA-DC42-8167-81DB42726DAD}" type="presParOf" srcId="{55C1F7C4-9197-AD4E-A747-6216A9BAA726}" destId="{555E6162-EA22-9349-8D7C-AD5FBA54CB82}" srcOrd="1" destOrd="0" presId="urn:microsoft.com/office/officeart/2005/8/layout/target3"/>
    <dgm:cxn modelId="{C8D15A55-A19D-5D4D-8CCA-2D79317ABB91}" type="presParOf" srcId="{55C1F7C4-9197-AD4E-A747-6216A9BAA726}" destId="{32B17DB4-A586-D74D-AFAA-719F344063AA}" srcOrd="2" destOrd="0" presId="urn:microsoft.com/office/officeart/2005/8/layout/target3"/>
    <dgm:cxn modelId="{334D6B41-CD5E-EE49-BCBF-6394BD0D667F}" type="presParOf" srcId="{55C1F7C4-9197-AD4E-A747-6216A9BAA726}" destId="{7D30D804-F5D7-5E4E-8C69-1A306050BBA9}" srcOrd="3" destOrd="0" presId="urn:microsoft.com/office/officeart/2005/8/layout/target3"/>
    <dgm:cxn modelId="{3806B296-A880-1C49-BA88-B7DDC8B502B1}" type="presParOf" srcId="{55C1F7C4-9197-AD4E-A747-6216A9BAA726}" destId="{240FB72F-6108-084B-B004-923A0F7D5B00}" srcOrd="4" destOrd="0" presId="urn:microsoft.com/office/officeart/2005/8/layout/target3"/>
    <dgm:cxn modelId="{F3EDB2C4-3B25-924C-ADC4-F42D72CC6AA0}" type="presParOf" srcId="{55C1F7C4-9197-AD4E-A747-6216A9BAA726}" destId="{5B29C166-9FDA-6343-A2FD-8C3FF82A6E5F}" srcOrd="5" destOrd="0" presId="urn:microsoft.com/office/officeart/2005/8/layout/target3"/>
    <dgm:cxn modelId="{D53A540E-FF74-804F-BE0E-D689885B5C4F}" type="presParOf" srcId="{55C1F7C4-9197-AD4E-A747-6216A9BAA726}" destId="{D1322B90-B246-7448-A68B-7D90B5F37DC7}" srcOrd="6" destOrd="0" presId="urn:microsoft.com/office/officeart/2005/8/layout/target3"/>
    <dgm:cxn modelId="{FF90F70F-6877-2941-B3F8-06C282F8B9A1}" type="presParOf" srcId="{55C1F7C4-9197-AD4E-A747-6216A9BAA726}" destId="{6600FECD-7E1D-9644-BF8B-67E2D993F829}" srcOrd="7" destOrd="0" presId="urn:microsoft.com/office/officeart/2005/8/layout/target3"/>
    <dgm:cxn modelId="{338D9726-A6CE-7B42-88F7-B48C220114D2}" type="presParOf" srcId="{55C1F7C4-9197-AD4E-A747-6216A9BAA726}" destId="{17BC6E08-05FB-0446-9633-98B29B4BC77D}" srcOrd="8" destOrd="0" presId="urn:microsoft.com/office/officeart/2005/8/layout/target3"/>
    <dgm:cxn modelId="{0BB85EAA-7E9B-C24D-849B-8611BF49F6CB}" type="presParOf" srcId="{55C1F7C4-9197-AD4E-A747-6216A9BAA726}" destId="{1AA6D256-63E7-214D-BC93-F31DEC93E049}" srcOrd="9" destOrd="0" presId="urn:microsoft.com/office/officeart/2005/8/layout/target3"/>
    <dgm:cxn modelId="{ED745A0E-0CAC-A747-9DD2-13141EDA4423}" type="presParOf" srcId="{55C1F7C4-9197-AD4E-A747-6216A9BAA726}" destId="{F674BAE6-945F-7B40-81A3-CB09E9FD6D9E}" srcOrd="10" destOrd="0" presId="urn:microsoft.com/office/officeart/2005/8/layout/target3"/>
    <dgm:cxn modelId="{51CB3F2B-1192-3A45-AA76-638E6B200109}" type="presParOf" srcId="{55C1F7C4-9197-AD4E-A747-6216A9BAA726}" destId="{FA154A89-2F67-7244-9385-51CD42B27243}" srcOrd="11" destOrd="0" presId="urn:microsoft.com/office/officeart/2005/8/layout/target3"/>
    <dgm:cxn modelId="{B97C2FAA-12AE-7D47-A7A9-153B428407B5}" type="presParOf" srcId="{55C1F7C4-9197-AD4E-A747-6216A9BAA726}" destId="{E811DB51-A9F6-3844-9C27-696124042660}" srcOrd="12" destOrd="0" presId="urn:microsoft.com/office/officeart/2005/8/layout/target3"/>
    <dgm:cxn modelId="{98FB5011-5C06-DC4F-BA0B-FC18A696EFFD}" type="presParOf" srcId="{55C1F7C4-9197-AD4E-A747-6216A9BAA726}" destId="{676571F8-A95B-FF4D-9616-C19A0A996E3F}" srcOrd="13" destOrd="0" presId="urn:microsoft.com/office/officeart/2005/8/layout/target3"/>
    <dgm:cxn modelId="{DDDEC1AD-8676-0645-A269-3C8FDF6DA0B8}" type="presParOf" srcId="{55C1F7C4-9197-AD4E-A747-6216A9BAA726}" destId="{8D54FE9D-2A9D-5F42-894E-1D6C894130E6}" srcOrd="14" destOrd="0" presId="urn:microsoft.com/office/officeart/2005/8/layout/target3"/>
    <dgm:cxn modelId="{DEE04FE1-388A-3147-85C4-0D96769AA35F}" type="presParOf" srcId="{55C1F7C4-9197-AD4E-A747-6216A9BAA726}" destId="{70369EC2-800E-FE48-A829-70618DE1F7A4}"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1DC578-5609-0D4E-88E4-6BA04A46FAF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C2551D-C289-954C-ABD4-D5C129C46BEB}">
      <dgm:prSet phldrT="[Text]" custT="1"/>
      <dgm:spPr/>
      <dgm:t>
        <a:bodyPr/>
        <a:lstStyle/>
        <a:p>
          <a:pPr algn="ctr"/>
          <a:r>
            <a:rPr lang="en-US" sz="2800" dirty="0"/>
            <a:t>Immediate action</a:t>
          </a:r>
        </a:p>
      </dgm:t>
    </dgm:pt>
    <dgm:pt modelId="{19CE6B88-16DF-7B42-9FA7-2C5A435D929F}" type="parTrans" cxnId="{B829B3A0-9412-0448-A334-458C94498BDF}">
      <dgm:prSet/>
      <dgm:spPr/>
      <dgm:t>
        <a:bodyPr/>
        <a:lstStyle/>
        <a:p>
          <a:endParaRPr lang="en-US"/>
        </a:p>
      </dgm:t>
    </dgm:pt>
    <dgm:pt modelId="{CD43EB90-9FBF-2747-9786-532A1E097B71}" type="sibTrans" cxnId="{B829B3A0-9412-0448-A334-458C94498BDF}">
      <dgm:prSet/>
      <dgm:spPr/>
      <dgm:t>
        <a:bodyPr/>
        <a:lstStyle/>
        <a:p>
          <a:endParaRPr lang="en-US"/>
        </a:p>
      </dgm:t>
    </dgm:pt>
    <dgm:pt modelId="{395113C0-B6AF-6B4F-9290-7D009EBBD40B}">
      <dgm:prSet/>
      <dgm:spPr/>
      <dgm:t>
        <a:bodyPr/>
        <a:lstStyle/>
        <a:p>
          <a:r>
            <a:rPr lang="en-US" dirty="0"/>
            <a:t>ECtHR: “to avoid a disproportionate burden on future generations, </a:t>
          </a:r>
          <a:r>
            <a:rPr lang="en-US" b="1" dirty="0"/>
            <a:t>immediate action </a:t>
          </a:r>
          <a:r>
            <a:rPr lang="en-US" dirty="0"/>
            <a:t>needs to be taken and adequate intermediate reduction goals must be set for the period leading to net neutrality” (para. 549)</a:t>
          </a:r>
        </a:p>
      </dgm:t>
    </dgm:pt>
    <dgm:pt modelId="{32A5D599-1375-2545-8718-0A9C8B1BDC58}" type="parTrans" cxnId="{C246E134-08A8-3240-AD9A-8751F5C378AF}">
      <dgm:prSet/>
      <dgm:spPr/>
      <dgm:t>
        <a:bodyPr/>
        <a:lstStyle/>
        <a:p>
          <a:endParaRPr lang="en-US"/>
        </a:p>
      </dgm:t>
    </dgm:pt>
    <dgm:pt modelId="{92F158B5-DAFE-4346-90FF-DCE3CB763D5C}" type="sibTrans" cxnId="{C246E134-08A8-3240-AD9A-8751F5C378AF}">
      <dgm:prSet/>
      <dgm:spPr/>
      <dgm:t>
        <a:bodyPr/>
        <a:lstStyle/>
        <a:p>
          <a:endParaRPr lang="en-US"/>
        </a:p>
      </dgm:t>
    </dgm:pt>
    <dgm:pt modelId="{723C617B-D6EB-BA41-9DF3-DE0D4279DA1B}">
      <dgm:prSet/>
      <dgm:spPr/>
      <dgm:t>
        <a:bodyPr/>
        <a:lstStyle/>
        <a:p>
          <a:r>
            <a:rPr lang="en-US" dirty="0"/>
            <a:t>ICJ: Achieving the 1,5-degree temperature goal, “as well as the aim to reach a global peaking of GHG emissions </a:t>
          </a:r>
          <a:r>
            <a:rPr lang="en-US" b="1" dirty="0"/>
            <a:t>as soon as possible</a:t>
          </a:r>
          <a:r>
            <a:rPr lang="en-US" dirty="0"/>
            <a:t>, are obligations addressed to all parties as a whole” (para. 231)</a:t>
          </a:r>
        </a:p>
      </dgm:t>
    </dgm:pt>
    <dgm:pt modelId="{27DEEBD7-43CD-634D-84E2-F041DC32A967}" type="parTrans" cxnId="{EA7B863B-B50A-D54F-ACA7-DBFF737114D8}">
      <dgm:prSet/>
      <dgm:spPr/>
      <dgm:t>
        <a:bodyPr/>
        <a:lstStyle/>
        <a:p>
          <a:endParaRPr lang="en-US"/>
        </a:p>
      </dgm:t>
    </dgm:pt>
    <dgm:pt modelId="{0CB4324B-EE90-B04D-BC43-F63221CFD3C6}" type="sibTrans" cxnId="{EA7B863B-B50A-D54F-ACA7-DBFF737114D8}">
      <dgm:prSet/>
      <dgm:spPr/>
      <dgm:t>
        <a:bodyPr/>
        <a:lstStyle/>
        <a:p>
          <a:endParaRPr lang="en-US"/>
        </a:p>
      </dgm:t>
    </dgm:pt>
    <dgm:pt modelId="{116D3D53-146E-2645-B75D-2F85D47B230E}">
      <dgm:prSet custT="1"/>
      <dgm:spPr/>
      <dgm:t>
        <a:bodyPr/>
        <a:lstStyle/>
        <a:p>
          <a:pPr algn="ctr"/>
          <a:r>
            <a:rPr lang="en-US" sz="2800" dirty="0"/>
            <a:t>Long-term action</a:t>
          </a:r>
        </a:p>
      </dgm:t>
    </dgm:pt>
    <dgm:pt modelId="{FA052795-B426-614A-83BD-75F41A9A04A1}" type="parTrans" cxnId="{DAECA3DB-79CF-9D4F-BE20-F80AC0066109}">
      <dgm:prSet/>
      <dgm:spPr/>
      <dgm:t>
        <a:bodyPr/>
        <a:lstStyle/>
        <a:p>
          <a:endParaRPr lang="en-US"/>
        </a:p>
      </dgm:t>
    </dgm:pt>
    <dgm:pt modelId="{D19D0B63-9636-F14E-BD98-81DA3735096D}" type="sibTrans" cxnId="{DAECA3DB-79CF-9D4F-BE20-F80AC0066109}">
      <dgm:prSet/>
      <dgm:spPr/>
      <dgm:t>
        <a:bodyPr/>
        <a:lstStyle/>
        <a:p>
          <a:endParaRPr lang="en-US"/>
        </a:p>
      </dgm:t>
    </dgm:pt>
    <dgm:pt modelId="{52890705-8819-C84D-A6BB-4A8C0F09B9FA}">
      <dgm:prSet/>
      <dgm:spPr/>
      <dgm:t>
        <a:bodyPr/>
        <a:lstStyle/>
        <a:p>
          <a:r>
            <a:rPr lang="en-US" dirty="0"/>
            <a:t>ECtHR: Under Article 8 ECHR, each State must “undertake measures for the substantial and progressive reduction of their respective GHG emission levels, with a view to reaching net neutrality within, in principle, </a:t>
          </a:r>
          <a:r>
            <a:rPr lang="en-US" b="1" dirty="0"/>
            <a:t>the next three decades</a:t>
          </a:r>
          <a:r>
            <a:rPr lang="en-US" dirty="0"/>
            <a:t>” (para. 548) </a:t>
          </a:r>
        </a:p>
      </dgm:t>
    </dgm:pt>
    <dgm:pt modelId="{441D5C9A-8C3C-1E4F-B946-354178CFA96E}" type="parTrans" cxnId="{49C7510C-2515-CF4D-AB2A-F716A51344B5}">
      <dgm:prSet/>
      <dgm:spPr/>
      <dgm:t>
        <a:bodyPr/>
        <a:lstStyle/>
        <a:p>
          <a:endParaRPr lang="en-US"/>
        </a:p>
      </dgm:t>
    </dgm:pt>
    <dgm:pt modelId="{0F347212-1443-7642-9F20-FDD2F189526B}" type="sibTrans" cxnId="{49C7510C-2515-CF4D-AB2A-F716A51344B5}">
      <dgm:prSet/>
      <dgm:spPr/>
      <dgm:t>
        <a:bodyPr/>
        <a:lstStyle/>
        <a:p>
          <a:endParaRPr lang="en-US"/>
        </a:p>
      </dgm:t>
    </dgm:pt>
    <dgm:pt modelId="{BCBD8082-9CBD-C04D-A35C-438D718EA703}">
      <dgm:prSet/>
      <dgm:spPr/>
      <dgm:t>
        <a:bodyPr/>
        <a:lstStyle/>
        <a:p>
          <a:r>
            <a:rPr lang="en-US" dirty="0"/>
            <a:t>ICJ: Obligation to “reach a </a:t>
          </a:r>
          <a:r>
            <a:rPr lang="en-US" b="1" dirty="0"/>
            <a:t>global peaking </a:t>
          </a:r>
          <a:r>
            <a:rPr lang="en-US" dirty="0"/>
            <a:t>of greenhouse gas emissions as soon as possible” (para. 230); “NDCs must become </a:t>
          </a:r>
          <a:r>
            <a:rPr lang="en-US" b="1" dirty="0"/>
            <a:t>more demanding over time</a:t>
          </a:r>
          <a:r>
            <a:rPr lang="en-US" dirty="0"/>
            <a:t>” (progression principle, para. 241)</a:t>
          </a:r>
        </a:p>
      </dgm:t>
    </dgm:pt>
    <dgm:pt modelId="{D17A61F1-A362-434D-9B00-6D012E085931}" type="parTrans" cxnId="{A14235AF-AA2E-EB40-80CB-E3AD70303B6D}">
      <dgm:prSet/>
      <dgm:spPr/>
      <dgm:t>
        <a:bodyPr/>
        <a:lstStyle/>
        <a:p>
          <a:endParaRPr lang="en-US"/>
        </a:p>
      </dgm:t>
    </dgm:pt>
    <dgm:pt modelId="{98E89CF0-2AC0-E041-8195-7FCA120BBA97}" type="sibTrans" cxnId="{A14235AF-AA2E-EB40-80CB-E3AD70303B6D}">
      <dgm:prSet/>
      <dgm:spPr/>
      <dgm:t>
        <a:bodyPr/>
        <a:lstStyle/>
        <a:p>
          <a:endParaRPr lang="en-US"/>
        </a:p>
      </dgm:t>
    </dgm:pt>
    <dgm:pt modelId="{E82EA8CE-1A90-3A4E-BD6A-402660EB768A}" type="pres">
      <dgm:prSet presAssocID="{001DC578-5609-0D4E-88E4-6BA04A46FAF6}" presName="linear" presStyleCnt="0">
        <dgm:presLayoutVars>
          <dgm:dir/>
          <dgm:animLvl val="lvl"/>
          <dgm:resizeHandles val="exact"/>
        </dgm:presLayoutVars>
      </dgm:prSet>
      <dgm:spPr/>
    </dgm:pt>
    <dgm:pt modelId="{7C85C1D1-3F75-F849-B2B0-ECE547ED8C7F}" type="pres">
      <dgm:prSet presAssocID="{AEC2551D-C289-954C-ABD4-D5C129C46BEB}" presName="parentLin" presStyleCnt="0"/>
      <dgm:spPr/>
    </dgm:pt>
    <dgm:pt modelId="{3B29AD58-51C9-8C41-9293-9A98BBC2E6BC}" type="pres">
      <dgm:prSet presAssocID="{AEC2551D-C289-954C-ABD4-D5C129C46BEB}" presName="parentLeftMargin" presStyleLbl="node1" presStyleIdx="0" presStyleCnt="2"/>
      <dgm:spPr/>
    </dgm:pt>
    <dgm:pt modelId="{A992E77A-7160-8540-9970-72737E95F004}" type="pres">
      <dgm:prSet presAssocID="{AEC2551D-C289-954C-ABD4-D5C129C46BEB}" presName="parentText" presStyleLbl="node1" presStyleIdx="0" presStyleCnt="2">
        <dgm:presLayoutVars>
          <dgm:chMax val="0"/>
          <dgm:bulletEnabled val="1"/>
        </dgm:presLayoutVars>
      </dgm:prSet>
      <dgm:spPr/>
    </dgm:pt>
    <dgm:pt modelId="{BA2DC419-040D-714C-A791-75ED0D10E6E6}" type="pres">
      <dgm:prSet presAssocID="{AEC2551D-C289-954C-ABD4-D5C129C46BEB}" presName="negativeSpace" presStyleCnt="0"/>
      <dgm:spPr/>
    </dgm:pt>
    <dgm:pt modelId="{CB3AFB8D-0010-0541-BEAA-7ED6E1B9E683}" type="pres">
      <dgm:prSet presAssocID="{AEC2551D-C289-954C-ABD4-D5C129C46BEB}" presName="childText" presStyleLbl="conFgAcc1" presStyleIdx="0" presStyleCnt="2">
        <dgm:presLayoutVars>
          <dgm:bulletEnabled val="1"/>
        </dgm:presLayoutVars>
      </dgm:prSet>
      <dgm:spPr/>
    </dgm:pt>
    <dgm:pt modelId="{A40892F0-67A5-3F4E-9B5B-5D9440F4A956}" type="pres">
      <dgm:prSet presAssocID="{CD43EB90-9FBF-2747-9786-532A1E097B71}" presName="spaceBetweenRectangles" presStyleCnt="0"/>
      <dgm:spPr/>
    </dgm:pt>
    <dgm:pt modelId="{12A9DED8-DD9B-8043-9FC4-06A4F8D26000}" type="pres">
      <dgm:prSet presAssocID="{116D3D53-146E-2645-B75D-2F85D47B230E}" presName="parentLin" presStyleCnt="0"/>
      <dgm:spPr/>
    </dgm:pt>
    <dgm:pt modelId="{EE8A7EBF-04E6-094E-B841-2A4343FB3555}" type="pres">
      <dgm:prSet presAssocID="{116D3D53-146E-2645-B75D-2F85D47B230E}" presName="parentLeftMargin" presStyleLbl="node1" presStyleIdx="0" presStyleCnt="2"/>
      <dgm:spPr/>
    </dgm:pt>
    <dgm:pt modelId="{64CB038D-6A8F-5E44-A66C-9B715F57D1BC}" type="pres">
      <dgm:prSet presAssocID="{116D3D53-146E-2645-B75D-2F85D47B230E}" presName="parentText" presStyleLbl="node1" presStyleIdx="1" presStyleCnt="2">
        <dgm:presLayoutVars>
          <dgm:chMax val="0"/>
          <dgm:bulletEnabled val="1"/>
        </dgm:presLayoutVars>
      </dgm:prSet>
      <dgm:spPr/>
    </dgm:pt>
    <dgm:pt modelId="{C8D4478E-250C-6346-998A-A9DEB31B8FCA}" type="pres">
      <dgm:prSet presAssocID="{116D3D53-146E-2645-B75D-2F85D47B230E}" presName="negativeSpace" presStyleCnt="0"/>
      <dgm:spPr/>
    </dgm:pt>
    <dgm:pt modelId="{A092EF36-94B6-8C40-BA02-0DE0C1BA7CA5}" type="pres">
      <dgm:prSet presAssocID="{116D3D53-146E-2645-B75D-2F85D47B230E}" presName="childText" presStyleLbl="conFgAcc1" presStyleIdx="1" presStyleCnt="2">
        <dgm:presLayoutVars>
          <dgm:bulletEnabled val="1"/>
        </dgm:presLayoutVars>
      </dgm:prSet>
      <dgm:spPr/>
    </dgm:pt>
  </dgm:ptLst>
  <dgm:cxnLst>
    <dgm:cxn modelId="{49C7510C-2515-CF4D-AB2A-F716A51344B5}" srcId="{116D3D53-146E-2645-B75D-2F85D47B230E}" destId="{52890705-8819-C84D-A6BB-4A8C0F09B9FA}" srcOrd="0" destOrd="0" parTransId="{441D5C9A-8C3C-1E4F-B946-354178CFA96E}" sibTransId="{0F347212-1443-7642-9F20-FDD2F189526B}"/>
    <dgm:cxn modelId="{4CE3612A-826D-8A47-8525-92317EE0DA04}" type="presOf" srcId="{116D3D53-146E-2645-B75D-2F85D47B230E}" destId="{64CB038D-6A8F-5E44-A66C-9B715F57D1BC}" srcOrd="1" destOrd="0" presId="urn:microsoft.com/office/officeart/2005/8/layout/list1"/>
    <dgm:cxn modelId="{C246E134-08A8-3240-AD9A-8751F5C378AF}" srcId="{AEC2551D-C289-954C-ABD4-D5C129C46BEB}" destId="{395113C0-B6AF-6B4F-9290-7D009EBBD40B}" srcOrd="0" destOrd="0" parTransId="{32A5D599-1375-2545-8718-0A9C8B1BDC58}" sibTransId="{92F158B5-DAFE-4346-90FF-DCE3CB763D5C}"/>
    <dgm:cxn modelId="{EA7B863B-B50A-D54F-ACA7-DBFF737114D8}" srcId="{AEC2551D-C289-954C-ABD4-D5C129C46BEB}" destId="{723C617B-D6EB-BA41-9DF3-DE0D4279DA1B}" srcOrd="1" destOrd="0" parTransId="{27DEEBD7-43CD-634D-84E2-F041DC32A967}" sibTransId="{0CB4324B-EE90-B04D-BC43-F63221CFD3C6}"/>
    <dgm:cxn modelId="{F3C5F547-8E57-4B48-954D-C55A3E3406F4}" type="presOf" srcId="{116D3D53-146E-2645-B75D-2F85D47B230E}" destId="{EE8A7EBF-04E6-094E-B841-2A4343FB3555}" srcOrd="0" destOrd="0" presId="urn:microsoft.com/office/officeart/2005/8/layout/list1"/>
    <dgm:cxn modelId="{91422E57-1C9B-0744-9958-9AA70E2F7CA9}" type="presOf" srcId="{52890705-8819-C84D-A6BB-4A8C0F09B9FA}" destId="{A092EF36-94B6-8C40-BA02-0DE0C1BA7CA5}" srcOrd="0" destOrd="0" presId="urn:microsoft.com/office/officeart/2005/8/layout/list1"/>
    <dgm:cxn modelId="{0A7B946A-FA40-114E-BCF8-F121C465A34F}" type="presOf" srcId="{AEC2551D-C289-954C-ABD4-D5C129C46BEB}" destId="{3B29AD58-51C9-8C41-9293-9A98BBC2E6BC}" srcOrd="0" destOrd="0" presId="urn:microsoft.com/office/officeart/2005/8/layout/list1"/>
    <dgm:cxn modelId="{B829B3A0-9412-0448-A334-458C94498BDF}" srcId="{001DC578-5609-0D4E-88E4-6BA04A46FAF6}" destId="{AEC2551D-C289-954C-ABD4-D5C129C46BEB}" srcOrd="0" destOrd="0" parTransId="{19CE6B88-16DF-7B42-9FA7-2C5A435D929F}" sibTransId="{CD43EB90-9FBF-2747-9786-532A1E097B71}"/>
    <dgm:cxn modelId="{7D21D4A8-CE52-D345-AE5C-A7138228C397}" type="presOf" srcId="{001DC578-5609-0D4E-88E4-6BA04A46FAF6}" destId="{E82EA8CE-1A90-3A4E-BD6A-402660EB768A}" srcOrd="0" destOrd="0" presId="urn:microsoft.com/office/officeart/2005/8/layout/list1"/>
    <dgm:cxn modelId="{A14235AF-AA2E-EB40-80CB-E3AD70303B6D}" srcId="{116D3D53-146E-2645-B75D-2F85D47B230E}" destId="{BCBD8082-9CBD-C04D-A35C-438D718EA703}" srcOrd="1" destOrd="0" parTransId="{D17A61F1-A362-434D-9B00-6D012E085931}" sibTransId="{98E89CF0-2AC0-E041-8195-7FCA120BBA97}"/>
    <dgm:cxn modelId="{1F4731B2-727A-CB44-83D5-9DF54576E7CB}" type="presOf" srcId="{BCBD8082-9CBD-C04D-A35C-438D718EA703}" destId="{A092EF36-94B6-8C40-BA02-0DE0C1BA7CA5}" srcOrd="0" destOrd="1" presId="urn:microsoft.com/office/officeart/2005/8/layout/list1"/>
    <dgm:cxn modelId="{3A67F2BE-5D06-7B43-B473-CF3F84234556}" type="presOf" srcId="{AEC2551D-C289-954C-ABD4-D5C129C46BEB}" destId="{A992E77A-7160-8540-9970-72737E95F004}" srcOrd="1" destOrd="0" presId="urn:microsoft.com/office/officeart/2005/8/layout/list1"/>
    <dgm:cxn modelId="{DAECA3DB-79CF-9D4F-BE20-F80AC0066109}" srcId="{001DC578-5609-0D4E-88E4-6BA04A46FAF6}" destId="{116D3D53-146E-2645-B75D-2F85D47B230E}" srcOrd="1" destOrd="0" parTransId="{FA052795-B426-614A-83BD-75F41A9A04A1}" sibTransId="{D19D0B63-9636-F14E-BD98-81DA3735096D}"/>
    <dgm:cxn modelId="{33A938E7-4EBE-6A46-814E-17F6C2AF890B}" type="presOf" srcId="{723C617B-D6EB-BA41-9DF3-DE0D4279DA1B}" destId="{CB3AFB8D-0010-0541-BEAA-7ED6E1B9E683}" srcOrd="0" destOrd="1" presId="urn:microsoft.com/office/officeart/2005/8/layout/list1"/>
    <dgm:cxn modelId="{F1F8DEF5-0D08-5447-8DAB-CC780F345DE8}" type="presOf" srcId="{395113C0-B6AF-6B4F-9290-7D009EBBD40B}" destId="{CB3AFB8D-0010-0541-BEAA-7ED6E1B9E683}" srcOrd="0" destOrd="0" presId="urn:microsoft.com/office/officeart/2005/8/layout/list1"/>
    <dgm:cxn modelId="{692A9159-8081-C946-A870-571103F80621}" type="presParOf" srcId="{E82EA8CE-1A90-3A4E-BD6A-402660EB768A}" destId="{7C85C1D1-3F75-F849-B2B0-ECE547ED8C7F}" srcOrd="0" destOrd="0" presId="urn:microsoft.com/office/officeart/2005/8/layout/list1"/>
    <dgm:cxn modelId="{0CB6FD80-55C5-B045-8C31-D8674E035190}" type="presParOf" srcId="{7C85C1D1-3F75-F849-B2B0-ECE547ED8C7F}" destId="{3B29AD58-51C9-8C41-9293-9A98BBC2E6BC}" srcOrd="0" destOrd="0" presId="urn:microsoft.com/office/officeart/2005/8/layout/list1"/>
    <dgm:cxn modelId="{58BCBEA8-E61F-DF48-9CED-17996384E8E0}" type="presParOf" srcId="{7C85C1D1-3F75-F849-B2B0-ECE547ED8C7F}" destId="{A992E77A-7160-8540-9970-72737E95F004}" srcOrd="1" destOrd="0" presId="urn:microsoft.com/office/officeart/2005/8/layout/list1"/>
    <dgm:cxn modelId="{A0C7F131-9D4D-C044-BA43-DAED95A9DBFD}" type="presParOf" srcId="{E82EA8CE-1A90-3A4E-BD6A-402660EB768A}" destId="{BA2DC419-040D-714C-A791-75ED0D10E6E6}" srcOrd="1" destOrd="0" presId="urn:microsoft.com/office/officeart/2005/8/layout/list1"/>
    <dgm:cxn modelId="{B78CF823-502B-C744-93B7-81AAE6417CEF}" type="presParOf" srcId="{E82EA8CE-1A90-3A4E-BD6A-402660EB768A}" destId="{CB3AFB8D-0010-0541-BEAA-7ED6E1B9E683}" srcOrd="2" destOrd="0" presId="urn:microsoft.com/office/officeart/2005/8/layout/list1"/>
    <dgm:cxn modelId="{3FCE1C95-E39A-AE42-B915-79C7B74A7E1E}" type="presParOf" srcId="{E82EA8CE-1A90-3A4E-BD6A-402660EB768A}" destId="{A40892F0-67A5-3F4E-9B5B-5D9440F4A956}" srcOrd="3" destOrd="0" presId="urn:microsoft.com/office/officeart/2005/8/layout/list1"/>
    <dgm:cxn modelId="{4B523C26-D53C-CB42-B1A6-F00667211B2A}" type="presParOf" srcId="{E82EA8CE-1A90-3A4E-BD6A-402660EB768A}" destId="{12A9DED8-DD9B-8043-9FC4-06A4F8D26000}" srcOrd="4" destOrd="0" presId="urn:microsoft.com/office/officeart/2005/8/layout/list1"/>
    <dgm:cxn modelId="{4CB3599E-8E17-ED40-B701-DBC43E212437}" type="presParOf" srcId="{12A9DED8-DD9B-8043-9FC4-06A4F8D26000}" destId="{EE8A7EBF-04E6-094E-B841-2A4343FB3555}" srcOrd="0" destOrd="0" presId="urn:microsoft.com/office/officeart/2005/8/layout/list1"/>
    <dgm:cxn modelId="{D37E2CEC-F03D-1542-B2BB-0B56D66C2AB0}" type="presParOf" srcId="{12A9DED8-DD9B-8043-9FC4-06A4F8D26000}" destId="{64CB038D-6A8F-5E44-A66C-9B715F57D1BC}" srcOrd="1" destOrd="0" presId="urn:microsoft.com/office/officeart/2005/8/layout/list1"/>
    <dgm:cxn modelId="{4135B611-DBB4-0244-B897-AD5481A2485F}" type="presParOf" srcId="{E82EA8CE-1A90-3A4E-BD6A-402660EB768A}" destId="{C8D4478E-250C-6346-998A-A9DEB31B8FCA}" srcOrd="5" destOrd="0" presId="urn:microsoft.com/office/officeart/2005/8/layout/list1"/>
    <dgm:cxn modelId="{67891BAD-7219-E04D-BCFF-1609DC949F74}" type="presParOf" srcId="{E82EA8CE-1A90-3A4E-BD6A-402660EB768A}" destId="{A092EF36-94B6-8C40-BA02-0DE0C1BA7CA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87CD03-9693-0A4E-959B-9F6DC8DB11D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E8F8997-11D8-AA49-AF4E-6AB28F685179}">
      <dgm:prSet custT="1"/>
      <dgm:spPr/>
      <dgm:t>
        <a:bodyPr/>
        <a:lstStyle/>
        <a:p>
          <a:r>
            <a:rPr lang="en-US" sz="2000" dirty="0"/>
            <a:t>“Our share is too small to matter”</a:t>
          </a:r>
        </a:p>
      </dgm:t>
    </dgm:pt>
    <dgm:pt modelId="{B992D0DA-2EBD-D240-AF5A-8699C2660DE1}" type="parTrans" cxnId="{D610A85C-E4B2-3B45-AF2F-686799E3B885}">
      <dgm:prSet/>
      <dgm:spPr/>
      <dgm:t>
        <a:bodyPr/>
        <a:lstStyle/>
        <a:p>
          <a:endParaRPr lang="en-US" sz="2800"/>
        </a:p>
      </dgm:t>
    </dgm:pt>
    <dgm:pt modelId="{FD08C943-1EBD-FC46-84AA-BA9C50F33D61}" type="sibTrans" cxnId="{D610A85C-E4B2-3B45-AF2F-686799E3B885}">
      <dgm:prSet/>
      <dgm:spPr/>
      <dgm:t>
        <a:bodyPr/>
        <a:lstStyle/>
        <a:p>
          <a:endParaRPr lang="en-US" sz="2800"/>
        </a:p>
      </dgm:t>
    </dgm:pt>
    <dgm:pt modelId="{68665360-7F0D-3541-B743-4B95DD1D7EAF}">
      <dgm:prSet custT="1"/>
      <dgm:spPr/>
      <dgm:t>
        <a:bodyPr/>
        <a:lstStyle/>
        <a:p>
          <a:r>
            <a:rPr lang="en-US" sz="1600" dirty="0"/>
            <a:t>Clear consensus from international courts: contribution, not sole causation, is the legal standard (no “but for” causation); every ton of CO</a:t>
          </a:r>
          <a:r>
            <a:rPr lang="en-US" sz="1600" baseline="-25000" dirty="0"/>
            <a:t>2</a:t>
          </a:r>
          <a:r>
            <a:rPr lang="en-US" sz="1600" dirty="0"/>
            <a:t> contributes to climate change</a:t>
          </a:r>
        </a:p>
      </dgm:t>
    </dgm:pt>
    <dgm:pt modelId="{0A1EACF0-4A62-814D-AE75-D19BE2E28D68}" type="parTrans" cxnId="{8797682F-84C6-E645-AF9C-D800EB2DD6E2}">
      <dgm:prSet/>
      <dgm:spPr/>
      <dgm:t>
        <a:bodyPr/>
        <a:lstStyle/>
        <a:p>
          <a:endParaRPr lang="en-US" sz="2800"/>
        </a:p>
      </dgm:t>
    </dgm:pt>
    <dgm:pt modelId="{C0146C10-942D-B545-92C6-83792E40B818}" type="sibTrans" cxnId="{8797682F-84C6-E645-AF9C-D800EB2DD6E2}">
      <dgm:prSet/>
      <dgm:spPr/>
      <dgm:t>
        <a:bodyPr/>
        <a:lstStyle/>
        <a:p>
          <a:endParaRPr lang="en-US" sz="2800"/>
        </a:p>
      </dgm:t>
    </dgm:pt>
    <dgm:pt modelId="{31680755-ACBA-254B-BE10-296B23899765}">
      <dgm:prSet custT="1"/>
      <dgm:spPr/>
      <dgm:t>
        <a:bodyPr/>
        <a:lstStyle/>
        <a:p>
          <a:r>
            <a:rPr lang="en-US" sz="2000" dirty="0"/>
            <a:t>“We still have time to act”</a:t>
          </a:r>
        </a:p>
      </dgm:t>
    </dgm:pt>
    <dgm:pt modelId="{0B4DD22B-D0F2-7D41-B7CE-0F0CA05A70D3}" type="parTrans" cxnId="{08BC00E1-A4B7-6445-823E-C86F727CEC38}">
      <dgm:prSet/>
      <dgm:spPr/>
      <dgm:t>
        <a:bodyPr/>
        <a:lstStyle/>
        <a:p>
          <a:endParaRPr lang="en-US" sz="2800"/>
        </a:p>
      </dgm:t>
    </dgm:pt>
    <dgm:pt modelId="{8CE47C89-084C-9243-B825-C0991270E136}" type="sibTrans" cxnId="{08BC00E1-A4B7-6445-823E-C86F727CEC38}">
      <dgm:prSet/>
      <dgm:spPr/>
      <dgm:t>
        <a:bodyPr/>
        <a:lstStyle/>
        <a:p>
          <a:endParaRPr lang="en-US" sz="2800"/>
        </a:p>
      </dgm:t>
    </dgm:pt>
    <dgm:pt modelId="{4CDC5B86-5633-914D-8F2F-F218531CE350}">
      <dgm:prSet custT="1"/>
      <dgm:spPr/>
      <dgm:t>
        <a:bodyPr/>
        <a:lstStyle/>
        <a:p>
          <a:r>
            <a:rPr lang="en-US" sz="1600" dirty="0"/>
            <a:t>Argument of Swiss courts in </a:t>
          </a:r>
          <a:r>
            <a:rPr lang="en-US" sz="1600" i="1" dirty="0"/>
            <a:t>KlimaSeniorinnen</a:t>
          </a:r>
          <a:r>
            <a:rPr lang="en-US" sz="1600" dirty="0"/>
            <a:t> – was clearly rejected based on science, urgency of action and own climate policy, also violation of Art. 6 ECHR (right of access to court) </a:t>
          </a:r>
        </a:p>
      </dgm:t>
    </dgm:pt>
    <dgm:pt modelId="{5669764C-6B50-9D45-A5EA-4C5D296909D9}" type="parTrans" cxnId="{539BE546-CD06-2A48-9B3D-5D1984758594}">
      <dgm:prSet/>
      <dgm:spPr/>
      <dgm:t>
        <a:bodyPr/>
        <a:lstStyle/>
        <a:p>
          <a:endParaRPr lang="en-US" sz="2800"/>
        </a:p>
      </dgm:t>
    </dgm:pt>
    <dgm:pt modelId="{739257D5-970A-CD41-9D87-AFD35A5FA636}" type="sibTrans" cxnId="{539BE546-CD06-2A48-9B3D-5D1984758594}">
      <dgm:prSet/>
      <dgm:spPr/>
      <dgm:t>
        <a:bodyPr/>
        <a:lstStyle/>
        <a:p>
          <a:endParaRPr lang="en-US" sz="2800"/>
        </a:p>
      </dgm:t>
    </dgm:pt>
    <dgm:pt modelId="{BADDC26F-FC55-7A4A-A234-3918496FFDAA}">
      <dgm:prSet custT="1"/>
      <dgm:spPr/>
      <dgm:t>
        <a:bodyPr/>
        <a:lstStyle/>
        <a:p>
          <a:r>
            <a:rPr lang="en-US" sz="2000" dirty="0"/>
            <a:t>“The legal obligations are not clear”</a:t>
          </a:r>
        </a:p>
      </dgm:t>
    </dgm:pt>
    <dgm:pt modelId="{61C01350-356D-154A-9348-B41B03A694D3}" type="parTrans" cxnId="{CECFC6C7-E2B0-2A4D-B88B-BE3A04EB6056}">
      <dgm:prSet/>
      <dgm:spPr/>
      <dgm:t>
        <a:bodyPr/>
        <a:lstStyle/>
        <a:p>
          <a:endParaRPr lang="en-US" sz="2800"/>
        </a:p>
      </dgm:t>
    </dgm:pt>
    <dgm:pt modelId="{3455A60E-6352-394F-A95F-75268DD5AA00}" type="sibTrans" cxnId="{CECFC6C7-E2B0-2A4D-B88B-BE3A04EB6056}">
      <dgm:prSet/>
      <dgm:spPr/>
      <dgm:t>
        <a:bodyPr/>
        <a:lstStyle/>
        <a:p>
          <a:endParaRPr lang="en-US" sz="2800"/>
        </a:p>
      </dgm:t>
    </dgm:pt>
    <dgm:pt modelId="{30FB76F0-79FA-FD49-B27C-4BF24220A040}">
      <dgm:prSet custT="1"/>
      <dgm:spPr/>
      <dgm:t>
        <a:bodyPr/>
        <a:lstStyle/>
        <a:p>
          <a:r>
            <a:rPr lang="en-US" sz="1600"/>
            <a:t>Clear international legal consensus that States have obligations to mitigate, adapt and repair/cooperate </a:t>
          </a:r>
        </a:p>
      </dgm:t>
    </dgm:pt>
    <dgm:pt modelId="{84424950-BC33-BD4F-879E-0678330A1529}" type="parTrans" cxnId="{FEE84C18-E826-D242-9257-CE073F1CBD35}">
      <dgm:prSet/>
      <dgm:spPr/>
      <dgm:t>
        <a:bodyPr/>
        <a:lstStyle/>
        <a:p>
          <a:endParaRPr lang="en-US" sz="2800"/>
        </a:p>
      </dgm:t>
    </dgm:pt>
    <dgm:pt modelId="{3496A5A1-6D7A-AB4E-BFBA-7FC3529EC5CA}" type="sibTrans" cxnId="{FEE84C18-E826-D242-9257-CE073F1CBD35}">
      <dgm:prSet/>
      <dgm:spPr/>
      <dgm:t>
        <a:bodyPr/>
        <a:lstStyle/>
        <a:p>
          <a:endParaRPr lang="en-US" sz="2800"/>
        </a:p>
      </dgm:t>
    </dgm:pt>
    <dgm:pt modelId="{0CD11C4E-C82A-2F4D-9AC4-F0AF6042495A}">
      <dgm:prSet custT="1"/>
      <dgm:spPr/>
      <dgm:t>
        <a:bodyPr/>
        <a:lstStyle/>
        <a:p>
          <a:r>
            <a:rPr lang="en-US" sz="1600" dirty="0"/>
            <a:t>NDCs must “be capable of making an adequate contribution to the achievement of the temperature goal”</a:t>
          </a:r>
        </a:p>
      </dgm:t>
    </dgm:pt>
    <dgm:pt modelId="{04C6FF44-7184-1049-98C2-7160CF1A01DF}" type="parTrans" cxnId="{3ACBAA11-1A58-6B4F-A79B-F0463BF88AB0}">
      <dgm:prSet/>
      <dgm:spPr/>
      <dgm:t>
        <a:bodyPr/>
        <a:lstStyle/>
        <a:p>
          <a:endParaRPr lang="en-US" sz="2800"/>
        </a:p>
      </dgm:t>
    </dgm:pt>
    <dgm:pt modelId="{97666A74-79B3-A943-9D0F-E401CD0FA673}" type="sibTrans" cxnId="{3ACBAA11-1A58-6B4F-A79B-F0463BF88AB0}">
      <dgm:prSet/>
      <dgm:spPr/>
      <dgm:t>
        <a:bodyPr/>
        <a:lstStyle/>
        <a:p>
          <a:endParaRPr lang="en-US" sz="2800"/>
        </a:p>
      </dgm:t>
    </dgm:pt>
    <dgm:pt modelId="{3DB28B41-B992-7747-A26D-15F96DB248D1}">
      <dgm:prSet custT="1"/>
      <dgm:spPr/>
      <dgm:t>
        <a:bodyPr/>
        <a:lstStyle/>
        <a:p>
          <a:r>
            <a:rPr lang="en-US" sz="2000" dirty="0"/>
            <a:t>“We should talk about corporate actors, not states”</a:t>
          </a:r>
        </a:p>
      </dgm:t>
    </dgm:pt>
    <dgm:pt modelId="{80022BBF-3FFC-2748-A151-573EFC4AF1CB}" type="parTrans" cxnId="{36D13B93-B7C1-C44F-8CCF-F65D845FEBA4}">
      <dgm:prSet/>
      <dgm:spPr/>
      <dgm:t>
        <a:bodyPr/>
        <a:lstStyle/>
        <a:p>
          <a:endParaRPr lang="en-US" sz="2800"/>
        </a:p>
      </dgm:t>
    </dgm:pt>
    <dgm:pt modelId="{3A50409B-028E-0D48-982C-ABB7E0418E1B}" type="sibTrans" cxnId="{36D13B93-B7C1-C44F-8CCF-F65D845FEBA4}">
      <dgm:prSet/>
      <dgm:spPr/>
      <dgm:t>
        <a:bodyPr/>
        <a:lstStyle/>
        <a:p>
          <a:endParaRPr lang="en-US" sz="2800"/>
        </a:p>
      </dgm:t>
    </dgm:pt>
    <dgm:pt modelId="{DD5D912A-E0A5-7944-998C-CA9CA075EC8E}">
      <dgm:prSet custT="1"/>
      <dgm:spPr/>
      <dgm:t>
        <a:bodyPr/>
        <a:lstStyle/>
        <a:p>
          <a:r>
            <a:rPr lang="en-US" sz="1600"/>
            <a:t>States have obligations to regulate corporate actors, evaluate climate impacts of projects, including ‘scope 3’/ combustion emissions of fossil fuel projects (ECtHR, </a:t>
          </a:r>
          <a:r>
            <a:rPr lang="en-US" sz="1600" i="1"/>
            <a:t>Greenpeace Nordic</a:t>
          </a:r>
          <a:r>
            <a:rPr lang="en-US" sz="1600"/>
            <a:t>)</a:t>
          </a:r>
        </a:p>
      </dgm:t>
    </dgm:pt>
    <dgm:pt modelId="{6E194050-9703-014D-AB31-A8A6F2C20336}" type="parTrans" cxnId="{E437D874-19E7-3749-9CB5-7D97B5F37A92}">
      <dgm:prSet/>
      <dgm:spPr/>
      <dgm:t>
        <a:bodyPr/>
        <a:lstStyle/>
        <a:p>
          <a:endParaRPr lang="en-US" sz="2800"/>
        </a:p>
      </dgm:t>
    </dgm:pt>
    <dgm:pt modelId="{1C1C3012-A44D-FA47-B9BC-2338D1F93B65}" type="sibTrans" cxnId="{E437D874-19E7-3749-9CB5-7D97B5F37A92}">
      <dgm:prSet/>
      <dgm:spPr/>
      <dgm:t>
        <a:bodyPr/>
        <a:lstStyle/>
        <a:p>
          <a:endParaRPr lang="en-US" sz="2800"/>
        </a:p>
      </dgm:t>
    </dgm:pt>
    <dgm:pt modelId="{A515FB7B-E1C2-BD4D-B3AB-BCE21FE81726}">
      <dgm:prSet custT="1"/>
      <dgm:spPr/>
      <dgm:t>
        <a:bodyPr/>
        <a:lstStyle/>
        <a:p>
          <a:r>
            <a:rPr lang="en-US" sz="1600" dirty="0"/>
            <a:t>In parallel: legal responsibility of ‘carbon majors’ is crystallizing – </a:t>
          </a:r>
          <a:r>
            <a:rPr lang="en-US" sz="1600" i="1" dirty="0" err="1"/>
            <a:t>Milieudefensie</a:t>
          </a:r>
          <a:r>
            <a:rPr lang="en-US" sz="1600" dirty="0"/>
            <a:t>, </a:t>
          </a:r>
          <a:r>
            <a:rPr lang="en-US" sz="1600" i="1" dirty="0"/>
            <a:t>RWE, TotalEnergies</a:t>
          </a:r>
          <a:r>
            <a:rPr lang="en-US" sz="1600" dirty="0"/>
            <a:t>, </a:t>
          </a:r>
          <a:r>
            <a:rPr lang="en-US" sz="1600" i="1" dirty="0"/>
            <a:t>Holcim</a:t>
          </a:r>
          <a:r>
            <a:rPr lang="en-US" sz="1600" dirty="0"/>
            <a:t> and </a:t>
          </a:r>
          <a:r>
            <a:rPr lang="en-US" sz="1600" i="1" dirty="0" err="1"/>
            <a:t>Falys</a:t>
          </a:r>
          <a:r>
            <a:rPr lang="en-US" sz="1600" dirty="0"/>
            <a:t> cases. </a:t>
          </a:r>
        </a:p>
      </dgm:t>
    </dgm:pt>
    <dgm:pt modelId="{B38B7A99-46A6-BA44-9B4E-F2C39B82E301}" type="parTrans" cxnId="{3DA9C3AF-D884-B64E-A563-1A12676AF043}">
      <dgm:prSet/>
      <dgm:spPr/>
      <dgm:t>
        <a:bodyPr/>
        <a:lstStyle/>
        <a:p>
          <a:endParaRPr lang="en-US" sz="2800"/>
        </a:p>
      </dgm:t>
    </dgm:pt>
    <dgm:pt modelId="{0DE20CE2-10DC-D94F-8E99-B8355C6AF866}" type="sibTrans" cxnId="{3DA9C3AF-D884-B64E-A563-1A12676AF043}">
      <dgm:prSet/>
      <dgm:spPr/>
      <dgm:t>
        <a:bodyPr/>
        <a:lstStyle/>
        <a:p>
          <a:endParaRPr lang="en-US" sz="2800"/>
        </a:p>
      </dgm:t>
    </dgm:pt>
    <dgm:pt modelId="{861BD2A5-D6DA-324E-BE02-8B80CB24B8D5}">
      <dgm:prSet custT="1"/>
      <dgm:spPr/>
      <dgm:t>
        <a:bodyPr/>
        <a:lstStyle/>
        <a:p>
          <a:r>
            <a:rPr lang="en-US" sz="2000" dirty="0"/>
            <a:t>“This is a political issue, not a legal one”</a:t>
          </a:r>
        </a:p>
      </dgm:t>
    </dgm:pt>
    <dgm:pt modelId="{F312CC0D-BE8E-3544-A01B-F8BD4C3DCA98}" type="parTrans" cxnId="{4BD92F1C-CF1C-C148-AB7E-98B8ECE62F35}">
      <dgm:prSet/>
      <dgm:spPr/>
      <dgm:t>
        <a:bodyPr/>
        <a:lstStyle/>
        <a:p>
          <a:endParaRPr lang="en-US" sz="2800"/>
        </a:p>
      </dgm:t>
    </dgm:pt>
    <dgm:pt modelId="{1756D35F-D08E-6942-8CFD-D072148E8A96}" type="sibTrans" cxnId="{4BD92F1C-CF1C-C148-AB7E-98B8ECE62F35}">
      <dgm:prSet/>
      <dgm:spPr/>
      <dgm:t>
        <a:bodyPr/>
        <a:lstStyle/>
        <a:p>
          <a:endParaRPr lang="en-US" sz="2800"/>
        </a:p>
      </dgm:t>
    </dgm:pt>
    <dgm:pt modelId="{7A928811-7F61-A846-8D05-ECD20AEB5B4F}">
      <dgm:prSet custT="1"/>
      <dgm:spPr/>
      <dgm:t>
        <a:bodyPr/>
        <a:lstStyle/>
        <a:p>
          <a:r>
            <a:rPr lang="en-US" sz="1600" dirty="0"/>
            <a:t>As impacts legal obligations (e.g. human rights), courts all confirm: this is inherently a legal issue</a:t>
          </a:r>
        </a:p>
      </dgm:t>
    </dgm:pt>
    <dgm:pt modelId="{1D966918-7380-B440-88C6-3E13A3D7D0CE}" type="parTrans" cxnId="{ECF03B08-D7EB-F744-B6FA-EA898640ACC4}">
      <dgm:prSet/>
      <dgm:spPr/>
      <dgm:t>
        <a:bodyPr/>
        <a:lstStyle/>
        <a:p>
          <a:endParaRPr lang="en-US" sz="2800"/>
        </a:p>
      </dgm:t>
    </dgm:pt>
    <dgm:pt modelId="{C0FECF84-AEDA-8C4A-BBD1-487277727AFD}" type="sibTrans" cxnId="{ECF03B08-D7EB-F744-B6FA-EA898640ACC4}">
      <dgm:prSet/>
      <dgm:spPr/>
      <dgm:t>
        <a:bodyPr/>
        <a:lstStyle/>
        <a:p>
          <a:endParaRPr lang="en-US" sz="2800"/>
        </a:p>
      </dgm:t>
    </dgm:pt>
    <dgm:pt modelId="{0DEF4FD6-55DF-904D-A114-F07BCAEA7B22}" type="pres">
      <dgm:prSet presAssocID="{8D87CD03-9693-0A4E-959B-9F6DC8DB11DA}" presName="linear" presStyleCnt="0">
        <dgm:presLayoutVars>
          <dgm:dir/>
          <dgm:animLvl val="lvl"/>
          <dgm:resizeHandles val="exact"/>
        </dgm:presLayoutVars>
      </dgm:prSet>
      <dgm:spPr/>
    </dgm:pt>
    <dgm:pt modelId="{8C367294-7474-0E46-A86A-414F34F97929}" type="pres">
      <dgm:prSet presAssocID="{3E8F8997-11D8-AA49-AF4E-6AB28F685179}" presName="parentLin" presStyleCnt="0"/>
      <dgm:spPr/>
    </dgm:pt>
    <dgm:pt modelId="{099D99D1-5AC7-A549-810E-2C3CF8B5CFD3}" type="pres">
      <dgm:prSet presAssocID="{3E8F8997-11D8-AA49-AF4E-6AB28F685179}" presName="parentLeftMargin" presStyleLbl="node1" presStyleIdx="0" presStyleCnt="5"/>
      <dgm:spPr/>
    </dgm:pt>
    <dgm:pt modelId="{42BCB882-CF38-0647-9C52-AECE51DA5979}" type="pres">
      <dgm:prSet presAssocID="{3E8F8997-11D8-AA49-AF4E-6AB28F685179}" presName="parentText" presStyleLbl="node1" presStyleIdx="0" presStyleCnt="5">
        <dgm:presLayoutVars>
          <dgm:chMax val="0"/>
          <dgm:bulletEnabled val="1"/>
        </dgm:presLayoutVars>
      </dgm:prSet>
      <dgm:spPr/>
    </dgm:pt>
    <dgm:pt modelId="{C84FFC59-A273-3D4F-8F03-2DF85E5FFE82}" type="pres">
      <dgm:prSet presAssocID="{3E8F8997-11D8-AA49-AF4E-6AB28F685179}" presName="negativeSpace" presStyleCnt="0"/>
      <dgm:spPr/>
    </dgm:pt>
    <dgm:pt modelId="{E7ECB3BE-2D41-3C49-8065-BDFC885464AA}" type="pres">
      <dgm:prSet presAssocID="{3E8F8997-11D8-AA49-AF4E-6AB28F685179}" presName="childText" presStyleLbl="conFgAcc1" presStyleIdx="0" presStyleCnt="5">
        <dgm:presLayoutVars>
          <dgm:bulletEnabled val="1"/>
        </dgm:presLayoutVars>
      </dgm:prSet>
      <dgm:spPr/>
    </dgm:pt>
    <dgm:pt modelId="{430CE6FC-F11B-3247-BB2F-13976AD90F27}" type="pres">
      <dgm:prSet presAssocID="{FD08C943-1EBD-FC46-84AA-BA9C50F33D61}" presName="spaceBetweenRectangles" presStyleCnt="0"/>
      <dgm:spPr/>
    </dgm:pt>
    <dgm:pt modelId="{EFDACE98-0B93-9F44-A893-CC954C418A86}" type="pres">
      <dgm:prSet presAssocID="{31680755-ACBA-254B-BE10-296B23899765}" presName="parentLin" presStyleCnt="0"/>
      <dgm:spPr/>
    </dgm:pt>
    <dgm:pt modelId="{48310CAD-5412-E24A-9C63-E19B6991D4FB}" type="pres">
      <dgm:prSet presAssocID="{31680755-ACBA-254B-BE10-296B23899765}" presName="parentLeftMargin" presStyleLbl="node1" presStyleIdx="0" presStyleCnt="5"/>
      <dgm:spPr/>
    </dgm:pt>
    <dgm:pt modelId="{EADB90EC-DD6D-EB4D-B178-378D9E5C7A3C}" type="pres">
      <dgm:prSet presAssocID="{31680755-ACBA-254B-BE10-296B23899765}" presName="parentText" presStyleLbl="node1" presStyleIdx="1" presStyleCnt="5">
        <dgm:presLayoutVars>
          <dgm:chMax val="0"/>
          <dgm:bulletEnabled val="1"/>
        </dgm:presLayoutVars>
      </dgm:prSet>
      <dgm:spPr/>
    </dgm:pt>
    <dgm:pt modelId="{9072AC7A-B732-9C49-A781-3B8C843394EB}" type="pres">
      <dgm:prSet presAssocID="{31680755-ACBA-254B-BE10-296B23899765}" presName="negativeSpace" presStyleCnt="0"/>
      <dgm:spPr/>
    </dgm:pt>
    <dgm:pt modelId="{0C28E85F-9913-924B-A4A5-B9BBCB2E27C8}" type="pres">
      <dgm:prSet presAssocID="{31680755-ACBA-254B-BE10-296B23899765}" presName="childText" presStyleLbl="conFgAcc1" presStyleIdx="1" presStyleCnt="5">
        <dgm:presLayoutVars>
          <dgm:bulletEnabled val="1"/>
        </dgm:presLayoutVars>
      </dgm:prSet>
      <dgm:spPr/>
    </dgm:pt>
    <dgm:pt modelId="{A03CB10B-6411-2842-9BA3-AB7850CF455A}" type="pres">
      <dgm:prSet presAssocID="{8CE47C89-084C-9243-B825-C0991270E136}" presName="spaceBetweenRectangles" presStyleCnt="0"/>
      <dgm:spPr/>
    </dgm:pt>
    <dgm:pt modelId="{0895E9D7-A91F-8E40-A91E-42C92A229FF6}" type="pres">
      <dgm:prSet presAssocID="{BADDC26F-FC55-7A4A-A234-3918496FFDAA}" presName="parentLin" presStyleCnt="0"/>
      <dgm:spPr/>
    </dgm:pt>
    <dgm:pt modelId="{2FBC3375-9AC4-1B43-8397-7F2763E1A5DE}" type="pres">
      <dgm:prSet presAssocID="{BADDC26F-FC55-7A4A-A234-3918496FFDAA}" presName="parentLeftMargin" presStyleLbl="node1" presStyleIdx="1" presStyleCnt="5"/>
      <dgm:spPr/>
    </dgm:pt>
    <dgm:pt modelId="{E88EFC09-F2E6-2D4B-9AC7-1EA3D4FA02B5}" type="pres">
      <dgm:prSet presAssocID="{BADDC26F-FC55-7A4A-A234-3918496FFDAA}" presName="parentText" presStyleLbl="node1" presStyleIdx="2" presStyleCnt="5">
        <dgm:presLayoutVars>
          <dgm:chMax val="0"/>
          <dgm:bulletEnabled val="1"/>
        </dgm:presLayoutVars>
      </dgm:prSet>
      <dgm:spPr/>
    </dgm:pt>
    <dgm:pt modelId="{E923B99A-1B98-5843-81AA-E51C0A7059FA}" type="pres">
      <dgm:prSet presAssocID="{BADDC26F-FC55-7A4A-A234-3918496FFDAA}" presName="negativeSpace" presStyleCnt="0"/>
      <dgm:spPr/>
    </dgm:pt>
    <dgm:pt modelId="{88EEE622-16D1-514A-BC8A-E6C8B2B5897A}" type="pres">
      <dgm:prSet presAssocID="{BADDC26F-FC55-7A4A-A234-3918496FFDAA}" presName="childText" presStyleLbl="conFgAcc1" presStyleIdx="2" presStyleCnt="5">
        <dgm:presLayoutVars>
          <dgm:bulletEnabled val="1"/>
        </dgm:presLayoutVars>
      </dgm:prSet>
      <dgm:spPr/>
    </dgm:pt>
    <dgm:pt modelId="{0FE5166F-FC08-324B-A4FA-144755AEADA9}" type="pres">
      <dgm:prSet presAssocID="{3455A60E-6352-394F-A95F-75268DD5AA00}" presName="spaceBetweenRectangles" presStyleCnt="0"/>
      <dgm:spPr/>
    </dgm:pt>
    <dgm:pt modelId="{36D243FD-5515-BA48-B10D-A33B131DD03F}" type="pres">
      <dgm:prSet presAssocID="{3DB28B41-B992-7747-A26D-15F96DB248D1}" presName="parentLin" presStyleCnt="0"/>
      <dgm:spPr/>
    </dgm:pt>
    <dgm:pt modelId="{3F62DE34-0757-164C-AF67-78C6669B0D04}" type="pres">
      <dgm:prSet presAssocID="{3DB28B41-B992-7747-A26D-15F96DB248D1}" presName="parentLeftMargin" presStyleLbl="node1" presStyleIdx="2" presStyleCnt="5"/>
      <dgm:spPr/>
    </dgm:pt>
    <dgm:pt modelId="{7F7F34F2-311D-8945-8629-5FE581A82B0A}" type="pres">
      <dgm:prSet presAssocID="{3DB28B41-B992-7747-A26D-15F96DB248D1}" presName="parentText" presStyleLbl="node1" presStyleIdx="3" presStyleCnt="5">
        <dgm:presLayoutVars>
          <dgm:chMax val="0"/>
          <dgm:bulletEnabled val="1"/>
        </dgm:presLayoutVars>
      </dgm:prSet>
      <dgm:spPr/>
    </dgm:pt>
    <dgm:pt modelId="{182E757A-1725-DC45-A92F-9154F085F45C}" type="pres">
      <dgm:prSet presAssocID="{3DB28B41-B992-7747-A26D-15F96DB248D1}" presName="negativeSpace" presStyleCnt="0"/>
      <dgm:spPr/>
    </dgm:pt>
    <dgm:pt modelId="{44B74952-034A-E949-A1CF-11F71B482032}" type="pres">
      <dgm:prSet presAssocID="{3DB28B41-B992-7747-A26D-15F96DB248D1}" presName="childText" presStyleLbl="conFgAcc1" presStyleIdx="3" presStyleCnt="5">
        <dgm:presLayoutVars>
          <dgm:bulletEnabled val="1"/>
        </dgm:presLayoutVars>
      </dgm:prSet>
      <dgm:spPr/>
    </dgm:pt>
    <dgm:pt modelId="{D2AAC799-3F91-5542-910E-89885DECFA03}" type="pres">
      <dgm:prSet presAssocID="{3A50409B-028E-0D48-982C-ABB7E0418E1B}" presName="spaceBetweenRectangles" presStyleCnt="0"/>
      <dgm:spPr/>
    </dgm:pt>
    <dgm:pt modelId="{DF80B6FE-C126-3942-B333-F8B53D05050A}" type="pres">
      <dgm:prSet presAssocID="{861BD2A5-D6DA-324E-BE02-8B80CB24B8D5}" presName="parentLin" presStyleCnt="0"/>
      <dgm:spPr/>
    </dgm:pt>
    <dgm:pt modelId="{51026BB2-C3C5-2B43-8FF7-2878095E4943}" type="pres">
      <dgm:prSet presAssocID="{861BD2A5-D6DA-324E-BE02-8B80CB24B8D5}" presName="parentLeftMargin" presStyleLbl="node1" presStyleIdx="3" presStyleCnt="5"/>
      <dgm:spPr/>
    </dgm:pt>
    <dgm:pt modelId="{DCD5AD0B-F9FC-9F44-8D93-9BBDCC6F80E1}" type="pres">
      <dgm:prSet presAssocID="{861BD2A5-D6DA-324E-BE02-8B80CB24B8D5}" presName="parentText" presStyleLbl="node1" presStyleIdx="4" presStyleCnt="5">
        <dgm:presLayoutVars>
          <dgm:chMax val="0"/>
          <dgm:bulletEnabled val="1"/>
        </dgm:presLayoutVars>
      </dgm:prSet>
      <dgm:spPr/>
    </dgm:pt>
    <dgm:pt modelId="{4B15EFFD-7A99-3948-A44C-D3298842BB48}" type="pres">
      <dgm:prSet presAssocID="{861BD2A5-D6DA-324E-BE02-8B80CB24B8D5}" presName="negativeSpace" presStyleCnt="0"/>
      <dgm:spPr/>
    </dgm:pt>
    <dgm:pt modelId="{1920AFE7-D95C-4147-BFAF-63B7ECC46FBF}" type="pres">
      <dgm:prSet presAssocID="{861BD2A5-D6DA-324E-BE02-8B80CB24B8D5}" presName="childText" presStyleLbl="conFgAcc1" presStyleIdx="4" presStyleCnt="5">
        <dgm:presLayoutVars>
          <dgm:bulletEnabled val="1"/>
        </dgm:presLayoutVars>
      </dgm:prSet>
      <dgm:spPr/>
    </dgm:pt>
  </dgm:ptLst>
  <dgm:cxnLst>
    <dgm:cxn modelId="{BE4C8301-41F9-014A-8FEB-9082BA982448}" type="presOf" srcId="{3E8F8997-11D8-AA49-AF4E-6AB28F685179}" destId="{099D99D1-5AC7-A549-810E-2C3CF8B5CFD3}" srcOrd="0" destOrd="0" presId="urn:microsoft.com/office/officeart/2005/8/layout/list1"/>
    <dgm:cxn modelId="{ECF03B08-D7EB-F744-B6FA-EA898640ACC4}" srcId="{861BD2A5-D6DA-324E-BE02-8B80CB24B8D5}" destId="{7A928811-7F61-A846-8D05-ECD20AEB5B4F}" srcOrd="0" destOrd="0" parTransId="{1D966918-7380-B440-88C6-3E13A3D7D0CE}" sibTransId="{C0FECF84-AEDA-8C4A-BBD1-487277727AFD}"/>
    <dgm:cxn modelId="{3ACBAA11-1A58-6B4F-A79B-F0463BF88AB0}" srcId="{BADDC26F-FC55-7A4A-A234-3918496FFDAA}" destId="{0CD11C4E-C82A-2F4D-9AC4-F0AF6042495A}" srcOrd="1" destOrd="0" parTransId="{04C6FF44-7184-1049-98C2-7160CF1A01DF}" sibTransId="{97666A74-79B3-A943-9D0F-E401CD0FA673}"/>
    <dgm:cxn modelId="{FEE84C18-E826-D242-9257-CE073F1CBD35}" srcId="{BADDC26F-FC55-7A4A-A234-3918496FFDAA}" destId="{30FB76F0-79FA-FD49-B27C-4BF24220A040}" srcOrd="0" destOrd="0" parTransId="{84424950-BC33-BD4F-879E-0678330A1529}" sibTransId="{3496A5A1-6D7A-AB4E-BFBA-7FC3529EC5CA}"/>
    <dgm:cxn modelId="{4BD92F1C-CF1C-C148-AB7E-98B8ECE62F35}" srcId="{8D87CD03-9693-0A4E-959B-9F6DC8DB11DA}" destId="{861BD2A5-D6DA-324E-BE02-8B80CB24B8D5}" srcOrd="4" destOrd="0" parTransId="{F312CC0D-BE8E-3544-A01B-F8BD4C3DCA98}" sibTransId="{1756D35F-D08E-6942-8CFD-D072148E8A96}"/>
    <dgm:cxn modelId="{8797682F-84C6-E645-AF9C-D800EB2DD6E2}" srcId="{3E8F8997-11D8-AA49-AF4E-6AB28F685179}" destId="{68665360-7F0D-3541-B743-4B95DD1D7EAF}" srcOrd="0" destOrd="0" parTransId="{0A1EACF0-4A62-814D-AE75-D19BE2E28D68}" sibTransId="{C0146C10-942D-B545-92C6-83792E40B818}"/>
    <dgm:cxn modelId="{12CD9B39-ABEE-BB45-BBF6-2B66C20AD43A}" type="presOf" srcId="{A515FB7B-E1C2-BD4D-B3AB-BCE21FE81726}" destId="{44B74952-034A-E949-A1CF-11F71B482032}" srcOrd="0" destOrd="1" presId="urn:microsoft.com/office/officeart/2005/8/layout/list1"/>
    <dgm:cxn modelId="{6E3AAB3A-5D1E-9D4E-B0DB-1597CB839D8D}" type="presOf" srcId="{3DB28B41-B992-7747-A26D-15F96DB248D1}" destId="{7F7F34F2-311D-8945-8629-5FE581A82B0A}" srcOrd="1" destOrd="0" presId="urn:microsoft.com/office/officeart/2005/8/layout/list1"/>
    <dgm:cxn modelId="{539BE546-CD06-2A48-9B3D-5D1984758594}" srcId="{31680755-ACBA-254B-BE10-296B23899765}" destId="{4CDC5B86-5633-914D-8F2F-F218531CE350}" srcOrd="0" destOrd="0" parTransId="{5669764C-6B50-9D45-A5EA-4C5D296909D9}" sibTransId="{739257D5-970A-CD41-9D87-AFD35A5FA636}"/>
    <dgm:cxn modelId="{75A8395C-153A-774C-B2A9-11A6CAC78348}" type="presOf" srcId="{7A928811-7F61-A846-8D05-ECD20AEB5B4F}" destId="{1920AFE7-D95C-4147-BFAF-63B7ECC46FBF}" srcOrd="0" destOrd="0" presId="urn:microsoft.com/office/officeart/2005/8/layout/list1"/>
    <dgm:cxn modelId="{D610A85C-E4B2-3B45-AF2F-686799E3B885}" srcId="{8D87CD03-9693-0A4E-959B-9F6DC8DB11DA}" destId="{3E8F8997-11D8-AA49-AF4E-6AB28F685179}" srcOrd="0" destOrd="0" parTransId="{B992D0DA-2EBD-D240-AF5A-8699C2660DE1}" sibTransId="{FD08C943-1EBD-FC46-84AA-BA9C50F33D61}"/>
    <dgm:cxn modelId="{4527C269-1DDF-1549-97AC-875CC1EDF858}" type="presOf" srcId="{8D87CD03-9693-0A4E-959B-9F6DC8DB11DA}" destId="{0DEF4FD6-55DF-904D-A114-F07BCAEA7B22}" srcOrd="0" destOrd="0" presId="urn:microsoft.com/office/officeart/2005/8/layout/list1"/>
    <dgm:cxn modelId="{1D451772-79D0-8746-815E-F226A3BCBB82}" type="presOf" srcId="{DD5D912A-E0A5-7944-998C-CA9CA075EC8E}" destId="{44B74952-034A-E949-A1CF-11F71B482032}" srcOrd="0" destOrd="0" presId="urn:microsoft.com/office/officeart/2005/8/layout/list1"/>
    <dgm:cxn modelId="{E437D874-19E7-3749-9CB5-7D97B5F37A92}" srcId="{3DB28B41-B992-7747-A26D-15F96DB248D1}" destId="{DD5D912A-E0A5-7944-998C-CA9CA075EC8E}" srcOrd="0" destOrd="0" parTransId="{6E194050-9703-014D-AB31-A8A6F2C20336}" sibTransId="{1C1C3012-A44D-FA47-B9BC-2338D1F93B65}"/>
    <dgm:cxn modelId="{33CA1782-F5E8-6446-B59C-8B1330E1FD26}" type="presOf" srcId="{861BD2A5-D6DA-324E-BE02-8B80CB24B8D5}" destId="{DCD5AD0B-F9FC-9F44-8D93-9BBDCC6F80E1}" srcOrd="1" destOrd="0" presId="urn:microsoft.com/office/officeart/2005/8/layout/list1"/>
    <dgm:cxn modelId="{36D13B93-B7C1-C44F-8CCF-F65D845FEBA4}" srcId="{8D87CD03-9693-0A4E-959B-9F6DC8DB11DA}" destId="{3DB28B41-B992-7747-A26D-15F96DB248D1}" srcOrd="3" destOrd="0" parTransId="{80022BBF-3FFC-2748-A151-573EFC4AF1CB}" sibTransId="{3A50409B-028E-0D48-982C-ABB7E0418E1B}"/>
    <dgm:cxn modelId="{CB185EA6-498D-B94B-A49A-2ABEB9253420}" type="presOf" srcId="{3E8F8997-11D8-AA49-AF4E-6AB28F685179}" destId="{42BCB882-CF38-0647-9C52-AECE51DA5979}" srcOrd="1" destOrd="0" presId="urn:microsoft.com/office/officeart/2005/8/layout/list1"/>
    <dgm:cxn modelId="{D91EDBA6-7769-ED48-8D35-DD7A05099D2C}" type="presOf" srcId="{4CDC5B86-5633-914D-8F2F-F218531CE350}" destId="{0C28E85F-9913-924B-A4A5-B9BBCB2E27C8}" srcOrd="0" destOrd="0" presId="urn:microsoft.com/office/officeart/2005/8/layout/list1"/>
    <dgm:cxn modelId="{3DA9C3AF-D884-B64E-A563-1A12676AF043}" srcId="{3DB28B41-B992-7747-A26D-15F96DB248D1}" destId="{A515FB7B-E1C2-BD4D-B3AB-BCE21FE81726}" srcOrd="1" destOrd="0" parTransId="{B38B7A99-46A6-BA44-9B4E-F2C39B82E301}" sibTransId="{0DE20CE2-10DC-D94F-8E99-B8355C6AF866}"/>
    <dgm:cxn modelId="{39925FC1-45FD-F947-8A06-96E2CB9A8C82}" type="presOf" srcId="{0CD11C4E-C82A-2F4D-9AC4-F0AF6042495A}" destId="{88EEE622-16D1-514A-BC8A-E6C8B2B5897A}" srcOrd="0" destOrd="1" presId="urn:microsoft.com/office/officeart/2005/8/layout/list1"/>
    <dgm:cxn modelId="{9B41B6C2-2C33-1443-A7CE-D15B2F039FDA}" type="presOf" srcId="{30FB76F0-79FA-FD49-B27C-4BF24220A040}" destId="{88EEE622-16D1-514A-BC8A-E6C8B2B5897A}" srcOrd="0" destOrd="0" presId="urn:microsoft.com/office/officeart/2005/8/layout/list1"/>
    <dgm:cxn modelId="{CECFC6C7-E2B0-2A4D-B88B-BE3A04EB6056}" srcId="{8D87CD03-9693-0A4E-959B-9F6DC8DB11DA}" destId="{BADDC26F-FC55-7A4A-A234-3918496FFDAA}" srcOrd="2" destOrd="0" parTransId="{61C01350-356D-154A-9348-B41B03A694D3}" sibTransId="{3455A60E-6352-394F-A95F-75268DD5AA00}"/>
    <dgm:cxn modelId="{4BDB43D5-9E4A-6147-8127-1FCA4F06BA86}" type="presOf" srcId="{BADDC26F-FC55-7A4A-A234-3918496FFDAA}" destId="{2FBC3375-9AC4-1B43-8397-7F2763E1A5DE}" srcOrd="0" destOrd="0" presId="urn:microsoft.com/office/officeart/2005/8/layout/list1"/>
    <dgm:cxn modelId="{1E2A61E0-DEFB-7547-847A-6CA690A7BB09}" type="presOf" srcId="{BADDC26F-FC55-7A4A-A234-3918496FFDAA}" destId="{E88EFC09-F2E6-2D4B-9AC7-1EA3D4FA02B5}" srcOrd="1" destOrd="0" presId="urn:microsoft.com/office/officeart/2005/8/layout/list1"/>
    <dgm:cxn modelId="{E16689E0-51EC-174C-B88F-04FD967B061D}" type="presOf" srcId="{861BD2A5-D6DA-324E-BE02-8B80CB24B8D5}" destId="{51026BB2-C3C5-2B43-8FF7-2878095E4943}" srcOrd="0" destOrd="0" presId="urn:microsoft.com/office/officeart/2005/8/layout/list1"/>
    <dgm:cxn modelId="{08BC00E1-A4B7-6445-823E-C86F727CEC38}" srcId="{8D87CD03-9693-0A4E-959B-9F6DC8DB11DA}" destId="{31680755-ACBA-254B-BE10-296B23899765}" srcOrd="1" destOrd="0" parTransId="{0B4DD22B-D0F2-7D41-B7CE-0F0CA05A70D3}" sibTransId="{8CE47C89-084C-9243-B825-C0991270E136}"/>
    <dgm:cxn modelId="{728353E2-5E8D-CD4A-A328-D864516C8CC2}" type="presOf" srcId="{31680755-ACBA-254B-BE10-296B23899765}" destId="{48310CAD-5412-E24A-9C63-E19B6991D4FB}" srcOrd="0" destOrd="0" presId="urn:microsoft.com/office/officeart/2005/8/layout/list1"/>
    <dgm:cxn modelId="{335580E2-3C21-EF45-A47D-7D26456A2C11}" type="presOf" srcId="{3DB28B41-B992-7747-A26D-15F96DB248D1}" destId="{3F62DE34-0757-164C-AF67-78C6669B0D04}" srcOrd="0" destOrd="0" presId="urn:microsoft.com/office/officeart/2005/8/layout/list1"/>
    <dgm:cxn modelId="{4F741EEB-C8F1-C543-B128-432FEFECA245}" type="presOf" srcId="{31680755-ACBA-254B-BE10-296B23899765}" destId="{EADB90EC-DD6D-EB4D-B178-378D9E5C7A3C}" srcOrd="1" destOrd="0" presId="urn:microsoft.com/office/officeart/2005/8/layout/list1"/>
    <dgm:cxn modelId="{C26915FF-37F1-934D-B0EB-5F2A1CC7B585}" type="presOf" srcId="{68665360-7F0D-3541-B743-4B95DD1D7EAF}" destId="{E7ECB3BE-2D41-3C49-8065-BDFC885464AA}" srcOrd="0" destOrd="0" presId="urn:microsoft.com/office/officeart/2005/8/layout/list1"/>
    <dgm:cxn modelId="{1A670BE8-816E-C547-9989-693CEED4A01B}" type="presParOf" srcId="{0DEF4FD6-55DF-904D-A114-F07BCAEA7B22}" destId="{8C367294-7474-0E46-A86A-414F34F97929}" srcOrd="0" destOrd="0" presId="urn:microsoft.com/office/officeart/2005/8/layout/list1"/>
    <dgm:cxn modelId="{6D435058-A9D0-8949-BCEA-3D981408F4D6}" type="presParOf" srcId="{8C367294-7474-0E46-A86A-414F34F97929}" destId="{099D99D1-5AC7-A549-810E-2C3CF8B5CFD3}" srcOrd="0" destOrd="0" presId="urn:microsoft.com/office/officeart/2005/8/layout/list1"/>
    <dgm:cxn modelId="{8196F4ED-58FF-C844-84F5-2B7C638479A3}" type="presParOf" srcId="{8C367294-7474-0E46-A86A-414F34F97929}" destId="{42BCB882-CF38-0647-9C52-AECE51DA5979}" srcOrd="1" destOrd="0" presId="urn:microsoft.com/office/officeart/2005/8/layout/list1"/>
    <dgm:cxn modelId="{5CA1EA69-8D4B-1845-A14C-C67F1FDC867B}" type="presParOf" srcId="{0DEF4FD6-55DF-904D-A114-F07BCAEA7B22}" destId="{C84FFC59-A273-3D4F-8F03-2DF85E5FFE82}" srcOrd="1" destOrd="0" presId="urn:microsoft.com/office/officeart/2005/8/layout/list1"/>
    <dgm:cxn modelId="{641C0E6B-BFFB-9C4F-A808-9848724BD6F6}" type="presParOf" srcId="{0DEF4FD6-55DF-904D-A114-F07BCAEA7B22}" destId="{E7ECB3BE-2D41-3C49-8065-BDFC885464AA}" srcOrd="2" destOrd="0" presId="urn:microsoft.com/office/officeart/2005/8/layout/list1"/>
    <dgm:cxn modelId="{151100A7-7F48-0146-84D4-5809688ABC2C}" type="presParOf" srcId="{0DEF4FD6-55DF-904D-A114-F07BCAEA7B22}" destId="{430CE6FC-F11B-3247-BB2F-13976AD90F27}" srcOrd="3" destOrd="0" presId="urn:microsoft.com/office/officeart/2005/8/layout/list1"/>
    <dgm:cxn modelId="{014E7ABB-4496-BA4A-9D94-93396E4052E9}" type="presParOf" srcId="{0DEF4FD6-55DF-904D-A114-F07BCAEA7B22}" destId="{EFDACE98-0B93-9F44-A893-CC954C418A86}" srcOrd="4" destOrd="0" presId="urn:microsoft.com/office/officeart/2005/8/layout/list1"/>
    <dgm:cxn modelId="{89F1ED48-F34D-2742-9B24-57EE941A3F1C}" type="presParOf" srcId="{EFDACE98-0B93-9F44-A893-CC954C418A86}" destId="{48310CAD-5412-E24A-9C63-E19B6991D4FB}" srcOrd="0" destOrd="0" presId="urn:microsoft.com/office/officeart/2005/8/layout/list1"/>
    <dgm:cxn modelId="{94197DBD-96DB-6D48-9BEB-81CE154B0820}" type="presParOf" srcId="{EFDACE98-0B93-9F44-A893-CC954C418A86}" destId="{EADB90EC-DD6D-EB4D-B178-378D9E5C7A3C}" srcOrd="1" destOrd="0" presId="urn:microsoft.com/office/officeart/2005/8/layout/list1"/>
    <dgm:cxn modelId="{CC512670-1C49-7B48-B17B-B7EB544E970C}" type="presParOf" srcId="{0DEF4FD6-55DF-904D-A114-F07BCAEA7B22}" destId="{9072AC7A-B732-9C49-A781-3B8C843394EB}" srcOrd="5" destOrd="0" presId="urn:microsoft.com/office/officeart/2005/8/layout/list1"/>
    <dgm:cxn modelId="{7F68DF8A-5AB5-4F4E-A02A-8C57E02380C3}" type="presParOf" srcId="{0DEF4FD6-55DF-904D-A114-F07BCAEA7B22}" destId="{0C28E85F-9913-924B-A4A5-B9BBCB2E27C8}" srcOrd="6" destOrd="0" presId="urn:microsoft.com/office/officeart/2005/8/layout/list1"/>
    <dgm:cxn modelId="{256CAAFC-7838-3143-BA70-4E960D19123F}" type="presParOf" srcId="{0DEF4FD6-55DF-904D-A114-F07BCAEA7B22}" destId="{A03CB10B-6411-2842-9BA3-AB7850CF455A}" srcOrd="7" destOrd="0" presId="urn:microsoft.com/office/officeart/2005/8/layout/list1"/>
    <dgm:cxn modelId="{ADE6F007-17FE-DE4A-AAFE-FC4971D08F69}" type="presParOf" srcId="{0DEF4FD6-55DF-904D-A114-F07BCAEA7B22}" destId="{0895E9D7-A91F-8E40-A91E-42C92A229FF6}" srcOrd="8" destOrd="0" presId="urn:microsoft.com/office/officeart/2005/8/layout/list1"/>
    <dgm:cxn modelId="{0FC92EE7-2FCD-0743-8E91-23E630A41365}" type="presParOf" srcId="{0895E9D7-A91F-8E40-A91E-42C92A229FF6}" destId="{2FBC3375-9AC4-1B43-8397-7F2763E1A5DE}" srcOrd="0" destOrd="0" presId="urn:microsoft.com/office/officeart/2005/8/layout/list1"/>
    <dgm:cxn modelId="{64FD494B-CBBC-F14A-BBDE-0C814CCC4A1F}" type="presParOf" srcId="{0895E9D7-A91F-8E40-A91E-42C92A229FF6}" destId="{E88EFC09-F2E6-2D4B-9AC7-1EA3D4FA02B5}" srcOrd="1" destOrd="0" presId="urn:microsoft.com/office/officeart/2005/8/layout/list1"/>
    <dgm:cxn modelId="{E97A2C13-BAFC-CD40-B675-F0DBAA32BCAA}" type="presParOf" srcId="{0DEF4FD6-55DF-904D-A114-F07BCAEA7B22}" destId="{E923B99A-1B98-5843-81AA-E51C0A7059FA}" srcOrd="9" destOrd="0" presId="urn:microsoft.com/office/officeart/2005/8/layout/list1"/>
    <dgm:cxn modelId="{2745AD78-C397-2743-A7F0-FC2F64A9B55E}" type="presParOf" srcId="{0DEF4FD6-55DF-904D-A114-F07BCAEA7B22}" destId="{88EEE622-16D1-514A-BC8A-E6C8B2B5897A}" srcOrd="10" destOrd="0" presId="urn:microsoft.com/office/officeart/2005/8/layout/list1"/>
    <dgm:cxn modelId="{1B19F2CC-4EAD-674D-99C8-3E333E13FFAE}" type="presParOf" srcId="{0DEF4FD6-55DF-904D-A114-F07BCAEA7B22}" destId="{0FE5166F-FC08-324B-A4FA-144755AEADA9}" srcOrd="11" destOrd="0" presId="urn:microsoft.com/office/officeart/2005/8/layout/list1"/>
    <dgm:cxn modelId="{3B1BFA3A-4A18-6D40-BE59-653F24B1EC8C}" type="presParOf" srcId="{0DEF4FD6-55DF-904D-A114-F07BCAEA7B22}" destId="{36D243FD-5515-BA48-B10D-A33B131DD03F}" srcOrd="12" destOrd="0" presId="urn:microsoft.com/office/officeart/2005/8/layout/list1"/>
    <dgm:cxn modelId="{6E5BFAB5-30FE-5244-A540-5422365D2E35}" type="presParOf" srcId="{36D243FD-5515-BA48-B10D-A33B131DD03F}" destId="{3F62DE34-0757-164C-AF67-78C6669B0D04}" srcOrd="0" destOrd="0" presId="urn:microsoft.com/office/officeart/2005/8/layout/list1"/>
    <dgm:cxn modelId="{E09584BC-B4E0-DA43-AD2B-7DE6E721FEB9}" type="presParOf" srcId="{36D243FD-5515-BA48-B10D-A33B131DD03F}" destId="{7F7F34F2-311D-8945-8629-5FE581A82B0A}" srcOrd="1" destOrd="0" presId="urn:microsoft.com/office/officeart/2005/8/layout/list1"/>
    <dgm:cxn modelId="{07824117-1F6E-7E4F-99C2-17B436743424}" type="presParOf" srcId="{0DEF4FD6-55DF-904D-A114-F07BCAEA7B22}" destId="{182E757A-1725-DC45-A92F-9154F085F45C}" srcOrd="13" destOrd="0" presId="urn:microsoft.com/office/officeart/2005/8/layout/list1"/>
    <dgm:cxn modelId="{1D9F1596-F425-E743-97B8-AE83EB37E329}" type="presParOf" srcId="{0DEF4FD6-55DF-904D-A114-F07BCAEA7B22}" destId="{44B74952-034A-E949-A1CF-11F71B482032}" srcOrd="14" destOrd="0" presId="urn:microsoft.com/office/officeart/2005/8/layout/list1"/>
    <dgm:cxn modelId="{E19D2392-BFA3-4444-A6EB-124D8E680E3F}" type="presParOf" srcId="{0DEF4FD6-55DF-904D-A114-F07BCAEA7B22}" destId="{D2AAC799-3F91-5542-910E-89885DECFA03}" srcOrd="15" destOrd="0" presId="urn:microsoft.com/office/officeart/2005/8/layout/list1"/>
    <dgm:cxn modelId="{976CC859-8947-5341-A7A1-468EB0DAF0BC}" type="presParOf" srcId="{0DEF4FD6-55DF-904D-A114-F07BCAEA7B22}" destId="{DF80B6FE-C126-3942-B333-F8B53D05050A}" srcOrd="16" destOrd="0" presId="urn:microsoft.com/office/officeart/2005/8/layout/list1"/>
    <dgm:cxn modelId="{C5A8FF9F-881F-0047-B5E4-55B533D7BDE1}" type="presParOf" srcId="{DF80B6FE-C126-3942-B333-F8B53D05050A}" destId="{51026BB2-C3C5-2B43-8FF7-2878095E4943}" srcOrd="0" destOrd="0" presId="urn:microsoft.com/office/officeart/2005/8/layout/list1"/>
    <dgm:cxn modelId="{99828943-D7E9-244B-B280-97E774102A3A}" type="presParOf" srcId="{DF80B6FE-C126-3942-B333-F8B53D05050A}" destId="{DCD5AD0B-F9FC-9F44-8D93-9BBDCC6F80E1}" srcOrd="1" destOrd="0" presId="urn:microsoft.com/office/officeart/2005/8/layout/list1"/>
    <dgm:cxn modelId="{388F8550-09A5-8E43-BD5F-93091A212C7B}" type="presParOf" srcId="{0DEF4FD6-55DF-904D-A114-F07BCAEA7B22}" destId="{4B15EFFD-7A99-3948-A44C-D3298842BB48}" srcOrd="17" destOrd="0" presId="urn:microsoft.com/office/officeart/2005/8/layout/list1"/>
    <dgm:cxn modelId="{027CDA6D-F2CB-3048-B97C-7DF67A053455}" type="presParOf" srcId="{0DEF4FD6-55DF-904D-A114-F07BCAEA7B22}" destId="{1920AFE7-D95C-4147-BFAF-63B7ECC46FBF}"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A2631-1D35-7947-A321-1BDD21EF58E7}">
      <dsp:nvSpPr>
        <dsp:cNvPr id="0" name=""/>
        <dsp:cNvSpPr/>
      </dsp:nvSpPr>
      <dsp:spPr>
        <a:xfrm>
          <a:off x="0" y="395356"/>
          <a:ext cx="10515600" cy="1575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Harmonization (of customary international law, international human rights law, environmental law principles, international climate treaties), not displacement</a:t>
          </a:r>
        </a:p>
        <a:p>
          <a:pPr marL="228600" lvl="1" indent="-228600" algn="l" defTabSz="889000">
            <a:lnSpc>
              <a:spcPct val="90000"/>
            </a:lnSpc>
            <a:spcBef>
              <a:spcPct val="0"/>
            </a:spcBef>
            <a:spcAft>
              <a:spcPct val="15000"/>
            </a:spcAft>
            <a:buChar char="•"/>
          </a:pPr>
          <a:r>
            <a:rPr lang="en-US" sz="2000" kern="1200" dirty="0"/>
            <a:t>Obligations to take immediate and long-term action</a:t>
          </a:r>
        </a:p>
      </dsp:txBody>
      <dsp:txXfrm>
        <a:off x="0" y="395356"/>
        <a:ext cx="10515600" cy="1575000"/>
      </dsp:txXfrm>
    </dsp:sp>
    <dsp:sp modelId="{08BBCD33-9CA5-2A46-830A-F0B02AC468B6}">
      <dsp:nvSpPr>
        <dsp:cNvPr id="0" name=""/>
        <dsp:cNvSpPr/>
      </dsp:nvSpPr>
      <dsp:spPr>
        <a:xfrm>
          <a:off x="525780" y="26356"/>
          <a:ext cx="7360920" cy="73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dirty="0"/>
            <a:t>Binding international legal obligations</a:t>
          </a:r>
        </a:p>
      </dsp:txBody>
      <dsp:txXfrm>
        <a:off x="561806" y="62382"/>
        <a:ext cx="7288868" cy="665948"/>
      </dsp:txXfrm>
    </dsp:sp>
    <dsp:sp modelId="{866408BC-F8F7-8C4A-83DD-3C86F7963EED}">
      <dsp:nvSpPr>
        <dsp:cNvPr id="0" name=""/>
        <dsp:cNvSpPr/>
      </dsp:nvSpPr>
      <dsp:spPr>
        <a:xfrm>
          <a:off x="0" y="2474356"/>
          <a:ext cx="10515600" cy="185062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Obligation on domestic policy-makers to flesh out the framework created by international law</a:t>
          </a:r>
        </a:p>
        <a:p>
          <a:pPr marL="228600" lvl="1" indent="-228600" algn="l" defTabSz="889000">
            <a:lnSpc>
              <a:spcPct val="90000"/>
            </a:lnSpc>
            <a:spcBef>
              <a:spcPct val="0"/>
            </a:spcBef>
            <a:spcAft>
              <a:spcPct val="15000"/>
            </a:spcAft>
            <a:buChar char="•"/>
          </a:pPr>
          <a:r>
            <a:rPr lang="en-US" sz="2000" kern="1200" dirty="0"/>
            <a:t>Obligation to regulate, protect and act with due diligence to comply with 1,5-degree target</a:t>
          </a:r>
        </a:p>
      </dsp:txBody>
      <dsp:txXfrm>
        <a:off x="0" y="2474356"/>
        <a:ext cx="10515600" cy="1850625"/>
      </dsp:txXfrm>
    </dsp:sp>
    <dsp:sp modelId="{7FD0B168-4E10-1347-A820-97F28D15B12C}">
      <dsp:nvSpPr>
        <dsp:cNvPr id="0" name=""/>
        <dsp:cNvSpPr/>
      </dsp:nvSpPr>
      <dsp:spPr>
        <a:xfrm>
          <a:off x="525780" y="2105356"/>
          <a:ext cx="7360920" cy="73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dirty="0"/>
            <a:t>Legal </a:t>
          </a:r>
          <a:r>
            <a:rPr lang="en-US" sz="2000" i="0" kern="1200" dirty="0"/>
            <a:t>baselines (minimum standards)</a:t>
          </a:r>
          <a:r>
            <a:rPr lang="en-US" sz="2000" kern="1200" dirty="0"/>
            <a:t>, coupled with deference to domestic decision-makers </a:t>
          </a:r>
        </a:p>
      </dsp:txBody>
      <dsp:txXfrm>
        <a:off x="561806" y="2141382"/>
        <a:ext cx="7288868"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310C6-AF55-B14D-842A-EA08C2B02C54}">
      <dsp:nvSpPr>
        <dsp:cNvPr id="0" name=""/>
        <dsp:cNvSpPr/>
      </dsp:nvSpPr>
      <dsp:spPr>
        <a:xfrm>
          <a:off x="0" y="0"/>
          <a:ext cx="3928438" cy="3928438"/>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2B17DB4-A586-D74D-AFAA-719F344063AA}">
      <dsp:nvSpPr>
        <dsp:cNvPr id="0" name=""/>
        <dsp:cNvSpPr/>
      </dsp:nvSpPr>
      <dsp:spPr>
        <a:xfrm>
          <a:off x="1964219" y="0"/>
          <a:ext cx="5127377" cy="392843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Cooperation</a:t>
          </a:r>
          <a:r>
            <a:rPr lang="en-US" sz="1500" kern="1200" dirty="0"/>
            <a:t>: (Customary) duty to co-operate for the protection of the environment and repair harm</a:t>
          </a:r>
        </a:p>
      </dsp:txBody>
      <dsp:txXfrm>
        <a:off x="1964219" y="0"/>
        <a:ext cx="5127377" cy="834793"/>
      </dsp:txXfrm>
    </dsp:sp>
    <dsp:sp modelId="{240FB72F-6108-084B-B004-923A0F7D5B00}">
      <dsp:nvSpPr>
        <dsp:cNvPr id="0" name=""/>
        <dsp:cNvSpPr/>
      </dsp:nvSpPr>
      <dsp:spPr>
        <a:xfrm>
          <a:off x="515607" y="834793"/>
          <a:ext cx="2897223" cy="2897223"/>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B29C166-9FDA-6343-A2FD-8C3FF82A6E5F}">
      <dsp:nvSpPr>
        <dsp:cNvPr id="0" name=""/>
        <dsp:cNvSpPr/>
      </dsp:nvSpPr>
      <dsp:spPr>
        <a:xfrm>
          <a:off x="1964219" y="834793"/>
          <a:ext cx="5127377" cy="289722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Adaptation</a:t>
          </a:r>
          <a:r>
            <a:rPr lang="en-US" sz="1500" kern="1200" dirty="0"/>
            <a:t>: Binding obligation to create a national adaptation plan </a:t>
          </a:r>
        </a:p>
      </dsp:txBody>
      <dsp:txXfrm>
        <a:off x="1964219" y="834793"/>
        <a:ext cx="5127377" cy="834793"/>
      </dsp:txXfrm>
    </dsp:sp>
    <dsp:sp modelId="{6600FECD-7E1D-9644-BF8B-67E2D993F829}">
      <dsp:nvSpPr>
        <dsp:cNvPr id="0" name=""/>
        <dsp:cNvSpPr/>
      </dsp:nvSpPr>
      <dsp:spPr>
        <a:xfrm>
          <a:off x="1031214" y="1669586"/>
          <a:ext cx="1866008" cy="1866008"/>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7BC6E08-05FB-0446-9633-98B29B4BC77D}">
      <dsp:nvSpPr>
        <dsp:cNvPr id="0" name=""/>
        <dsp:cNvSpPr/>
      </dsp:nvSpPr>
      <dsp:spPr>
        <a:xfrm>
          <a:off x="1964219" y="1669586"/>
          <a:ext cx="5127377" cy="186600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Procedure</a:t>
          </a:r>
          <a:r>
            <a:rPr lang="en-US" sz="1500" kern="1200" dirty="0"/>
            <a:t>: Access to court, access to a remedy, obligation to carry out environmental/climate impact assessments</a:t>
          </a:r>
        </a:p>
      </dsp:txBody>
      <dsp:txXfrm>
        <a:off x="1964219" y="1669586"/>
        <a:ext cx="5127377" cy="834793"/>
      </dsp:txXfrm>
    </dsp:sp>
    <dsp:sp modelId="{F674BAE6-945F-7B40-81A3-CB09E9FD6D9E}">
      <dsp:nvSpPr>
        <dsp:cNvPr id="0" name=""/>
        <dsp:cNvSpPr/>
      </dsp:nvSpPr>
      <dsp:spPr>
        <a:xfrm>
          <a:off x="1546822" y="2504379"/>
          <a:ext cx="834793" cy="834793"/>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A154A89-2F67-7244-9385-51CD42B27243}">
      <dsp:nvSpPr>
        <dsp:cNvPr id="0" name=""/>
        <dsp:cNvSpPr/>
      </dsp:nvSpPr>
      <dsp:spPr>
        <a:xfrm>
          <a:off x="1964219" y="2504379"/>
          <a:ext cx="5127377" cy="83479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Mitigation</a:t>
          </a:r>
          <a:r>
            <a:rPr lang="en-US" sz="1500" kern="1200" dirty="0"/>
            <a:t>: Obligation on States to act with due diligence and do their utmost to mitigate climate change, including through action on fossil fuel production and consumption</a:t>
          </a:r>
        </a:p>
      </dsp:txBody>
      <dsp:txXfrm>
        <a:off x="1964219" y="2504379"/>
        <a:ext cx="5127377" cy="834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AFB8D-0010-0541-BEAA-7ED6E1B9E683}">
      <dsp:nvSpPr>
        <dsp:cNvPr id="0" name=""/>
        <dsp:cNvSpPr/>
      </dsp:nvSpPr>
      <dsp:spPr>
        <a:xfrm>
          <a:off x="0" y="447053"/>
          <a:ext cx="10889342" cy="19813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5134" tIns="354076" rIns="84513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ECtHR: “to avoid a disproportionate burden on future generations, </a:t>
          </a:r>
          <a:r>
            <a:rPr lang="en-US" sz="1700" b="1" kern="1200" dirty="0"/>
            <a:t>immediate action </a:t>
          </a:r>
          <a:r>
            <a:rPr lang="en-US" sz="1700" kern="1200" dirty="0"/>
            <a:t>needs to be taken and adequate intermediate reduction goals must be set for the period leading to net neutrality” (para. 549)</a:t>
          </a:r>
        </a:p>
        <a:p>
          <a:pPr marL="171450" lvl="1" indent="-171450" algn="l" defTabSz="755650">
            <a:lnSpc>
              <a:spcPct val="90000"/>
            </a:lnSpc>
            <a:spcBef>
              <a:spcPct val="0"/>
            </a:spcBef>
            <a:spcAft>
              <a:spcPct val="15000"/>
            </a:spcAft>
            <a:buChar char="•"/>
          </a:pPr>
          <a:r>
            <a:rPr lang="en-US" sz="1700" kern="1200" dirty="0"/>
            <a:t>ICJ: Achieving the 1,5-degree temperature goal, “as well as the aim to reach a global peaking of GHG emissions </a:t>
          </a:r>
          <a:r>
            <a:rPr lang="en-US" sz="1700" b="1" kern="1200" dirty="0"/>
            <a:t>as soon as possible</a:t>
          </a:r>
          <a:r>
            <a:rPr lang="en-US" sz="1700" kern="1200" dirty="0"/>
            <a:t>, are obligations addressed to all parties as a whole” (para. 231)</a:t>
          </a:r>
        </a:p>
      </dsp:txBody>
      <dsp:txXfrm>
        <a:off x="0" y="447053"/>
        <a:ext cx="10889342" cy="1981350"/>
      </dsp:txXfrm>
    </dsp:sp>
    <dsp:sp modelId="{A992E77A-7160-8540-9970-72737E95F004}">
      <dsp:nvSpPr>
        <dsp:cNvPr id="0" name=""/>
        <dsp:cNvSpPr/>
      </dsp:nvSpPr>
      <dsp:spPr>
        <a:xfrm>
          <a:off x="544467" y="196133"/>
          <a:ext cx="7622540"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114" tIns="0" rIns="288114" bIns="0" numCol="1" spcCol="1270" anchor="ctr" anchorCtr="0">
          <a:noAutofit/>
        </a:bodyPr>
        <a:lstStyle/>
        <a:p>
          <a:pPr marL="0" lvl="0" indent="0" algn="ctr" defTabSz="1244600">
            <a:lnSpc>
              <a:spcPct val="90000"/>
            </a:lnSpc>
            <a:spcBef>
              <a:spcPct val="0"/>
            </a:spcBef>
            <a:spcAft>
              <a:spcPct val="35000"/>
            </a:spcAft>
            <a:buNone/>
          </a:pPr>
          <a:r>
            <a:rPr lang="en-US" sz="2800" kern="1200" dirty="0"/>
            <a:t>Immediate action</a:t>
          </a:r>
        </a:p>
      </dsp:txBody>
      <dsp:txXfrm>
        <a:off x="568965" y="220631"/>
        <a:ext cx="7573544" cy="452844"/>
      </dsp:txXfrm>
    </dsp:sp>
    <dsp:sp modelId="{A092EF36-94B6-8C40-BA02-0DE0C1BA7CA5}">
      <dsp:nvSpPr>
        <dsp:cNvPr id="0" name=""/>
        <dsp:cNvSpPr/>
      </dsp:nvSpPr>
      <dsp:spPr>
        <a:xfrm>
          <a:off x="0" y="2771123"/>
          <a:ext cx="10889342" cy="1713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5134" tIns="354076" rIns="84513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ECtHR: Under Article 8 ECHR, each State must “undertake measures for the substantial and progressive reduction of their respective GHG emission levels, with a view to reaching net neutrality within, in principle, </a:t>
          </a:r>
          <a:r>
            <a:rPr lang="en-US" sz="1700" b="1" kern="1200" dirty="0"/>
            <a:t>the next three decades</a:t>
          </a:r>
          <a:r>
            <a:rPr lang="en-US" sz="1700" kern="1200" dirty="0"/>
            <a:t>” (para. 548) </a:t>
          </a:r>
        </a:p>
        <a:p>
          <a:pPr marL="171450" lvl="1" indent="-171450" algn="l" defTabSz="755650">
            <a:lnSpc>
              <a:spcPct val="90000"/>
            </a:lnSpc>
            <a:spcBef>
              <a:spcPct val="0"/>
            </a:spcBef>
            <a:spcAft>
              <a:spcPct val="15000"/>
            </a:spcAft>
            <a:buChar char="•"/>
          </a:pPr>
          <a:r>
            <a:rPr lang="en-US" sz="1700" kern="1200" dirty="0"/>
            <a:t>ICJ: Obligation to “reach a </a:t>
          </a:r>
          <a:r>
            <a:rPr lang="en-US" sz="1700" b="1" kern="1200" dirty="0"/>
            <a:t>global peaking </a:t>
          </a:r>
          <a:r>
            <a:rPr lang="en-US" sz="1700" kern="1200" dirty="0"/>
            <a:t>of greenhouse gas emissions as soon as possible” (para. 230); “NDCs must become </a:t>
          </a:r>
          <a:r>
            <a:rPr lang="en-US" sz="1700" b="1" kern="1200" dirty="0"/>
            <a:t>more demanding over time</a:t>
          </a:r>
          <a:r>
            <a:rPr lang="en-US" sz="1700" kern="1200" dirty="0"/>
            <a:t>” (progression principle, para. 241)</a:t>
          </a:r>
        </a:p>
      </dsp:txBody>
      <dsp:txXfrm>
        <a:off x="0" y="2771123"/>
        <a:ext cx="10889342" cy="1713600"/>
      </dsp:txXfrm>
    </dsp:sp>
    <dsp:sp modelId="{64CB038D-6A8F-5E44-A66C-9B715F57D1BC}">
      <dsp:nvSpPr>
        <dsp:cNvPr id="0" name=""/>
        <dsp:cNvSpPr/>
      </dsp:nvSpPr>
      <dsp:spPr>
        <a:xfrm>
          <a:off x="544467" y="2520203"/>
          <a:ext cx="7622540"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114" tIns="0" rIns="288114" bIns="0" numCol="1" spcCol="1270" anchor="ctr" anchorCtr="0">
          <a:noAutofit/>
        </a:bodyPr>
        <a:lstStyle/>
        <a:p>
          <a:pPr marL="0" lvl="0" indent="0" algn="ctr" defTabSz="1244600">
            <a:lnSpc>
              <a:spcPct val="90000"/>
            </a:lnSpc>
            <a:spcBef>
              <a:spcPct val="0"/>
            </a:spcBef>
            <a:spcAft>
              <a:spcPct val="35000"/>
            </a:spcAft>
            <a:buNone/>
          </a:pPr>
          <a:r>
            <a:rPr lang="en-US" sz="2800" kern="1200" dirty="0"/>
            <a:t>Long-term action</a:t>
          </a:r>
        </a:p>
      </dsp:txBody>
      <dsp:txXfrm>
        <a:off x="568965" y="2544701"/>
        <a:ext cx="7573544"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CB3BE-2D41-3C49-8065-BDFC885464AA}">
      <dsp:nvSpPr>
        <dsp:cNvPr id="0" name=""/>
        <dsp:cNvSpPr/>
      </dsp:nvSpPr>
      <dsp:spPr>
        <a:xfrm>
          <a:off x="0" y="214515"/>
          <a:ext cx="10381343" cy="8599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5708" tIns="291592" rIns="805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Clear consensus from international courts: contribution, not sole causation, is the legal standard (no “but for” causation); every ton of CO</a:t>
          </a:r>
          <a:r>
            <a:rPr lang="en-US" sz="1600" kern="1200" baseline="-25000" dirty="0"/>
            <a:t>2</a:t>
          </a:r>
          <a:r>
            <a:rPr lang="en-US" sz="1600" kern="1200" dirty="0"/>
            <a:t> contributes to climate change</a:t>
          </a:r>
        </a:p>
      </dsp:txBody>
      <dsp:txXfrm>
        <a:off x="0" y="214515"/>
        <a:ext cx="10381343" cy="859950"/>
      </dsp:txXfrm>
    </dsp:sp>
    <dsp:sp modelId="{42BCB882-CF38-0647-9C52-AECE51DA5979}">
      <dsp:nvSpPr>
        <dsp:cNvPr id="0" name=""/>
        <dsp:cNvSpPr/>
      </dsp:nvSpPr>
      <dsp:spPr>
        <a:xfrm>
          <a:off x="519067" y="7875"/>
          <a:ext cx="7266940"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673" tIns="0" rIns="274673" bIns="0" numCol="1" spcCol="1270" anchor="ctr" anchorCtr="0">
          <a:noAutofit/>
        </a:bodyPr>
        <a:lstStyle/>
        <a:p>
          <a:pPr marL="0" lvl="0" indent="0" algn="l" defTabSz="889000">
            <a:lnSpc>
              <a:spcPct val="90000"/>
            </a:lnSpc>
            <a:spcBef>
              <a:spcPct val="0"/>
            </a:spcBef>
            <a:spcAft>
              <a:spcPct val="35000"/>
            </a:spcAft>
            <a:buNone/>
          </a:pPr>
          <a:r>
            <a:rPr lang="en-US" sz="2000" kern="1200" dirty="0"/>
            <a:t>“Our share is too small to matter”</a:t>
          </a:r>
        </a:p>
      </dsp:txBody>
      <dsp:txXfrm>
        <a:off x="539242" y="28050"/>
        <a:ext cx="7226590" cy="372930"/>
      </dsp:txXfrm>
    </dsp:sp>
    <dsp:sp modelId="{0C28E85F-9913-924B-A4A5-B9BBCB2E27C8}">
      <dsp:nvSpPr>
        <dsp:cNvPr id="0" name=""/>
        <dsp:cNvSpPr/>
      </dsp:nvSpPr>
      <dsp:spPr>
        <a:xfrm>
          <a:off x="0" y="1356705"/>
          <a:ext cx="10381343" cy="8599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5708" tIns="291592" rIns="805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Argument of Swiss courts in </a:t>
          </a:r>
          <a:r>
            <a:rPr lang="en-US" sz="1600" i="1" kern="1200" dirty="0"/>
            <a:t>KlimaSeniorinnen</a:t>
          </a:r>
          <a:r>
            <a:rPr lang="en-US" sz="1600" kern="1200" dirty="0"/>
            <a:t> – was clearly rejected based on science, urgency of action and own climate policy, also violation of Art. 6 ECHR (right of access to court) </a:t>
          </a:r>
        </a:p>
      </dsp:txBody>
      <dsp:txXfrm>
        <a:off x="0" y="1356705"/>
        <a:ext cx="10381343" cy="859950"/>
      </dsp:txXfrm>
    </dsp:sp>
    <dsp:sp modelId="{EADB90EC-DD6D-EB4D-B178-378D9E5C7A3C}">
      <dsp:nvSpPr>
        <dsp:cNvPr id="0" name=""/>
        <dsp:cNvSpPr/>
      </dsp:nvSpPr>
      <dsp:spPr>
        <a:xfrm>
          <a:off x="519067" y="1150065"/>
          <a:ext cx="7266940"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673" tIns="0" rIns="274673" bIns="0" numCol="1" spcCol="1270" anchor="ctr" anchorCtr="0">
          <a:noAutofit/>
        </a:bodyPr>
        <a:lstStyle/>
        <a:p>
          <a:pPr marL="0" lvl="0" indent="0" algn="l" defTabSz="889000">
            <a:lnSpc>
              <a:spcPct val="90000"/>
            </a:lnSpc>
            <a:spcBef>
              <a:spcPct val="0"/>
            </a:spcBef>
            <a:spcAft>
              <a:spcPct val="35000"/>
            </a:spcAft>
            <a:buNone/>
          </a:pPr>
          <a:r>
            <a:rPr lang="en-US" sz="2000" kern="1200" dirty="0"/>
            <a:t>“We still have time to act”</a:t>
          </a:r>
        </a:p>
      </dsp:txBody>
      <dsp:txXfrm>
        <a:off x="539242" y="1170240"/>
        <a:ext cx="7226590" cy="372930"/>
      </dsp:txXfrm>
    </dsp:sp>
    <dsp:sp modelId="{88EEE622-16D1-514A-BC8A-E6C8B2B5897A}">
      <dsp:nvSpPr>
        <dsp:cNvPr id="0" name=""/>
        <dsp:cNvSpPr/>
      </dsp:nvSpPr>
      <dsp:spPr>
        <a:xfrm>
          <a:off x="0" y="2498895"/>
          <a:ext cx="10381343" cy="13450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5708" tIns="291592" rIns="805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Clear international legal consensus that States have obligations to mitigate, adapt and repair/cooperate </a:t>
          </a:r>
        </a:p>
        <a:p>
          <a:pPr marL="171450" lvl="1" indent="-171450" algn="l" defTabSz="711200">
            <a:lnSpc>
              <a:spcPct val="90000"/>
            </a:lnSpc>
            <a:spcBef>
              <a:spcPct val="0"/>
            </a:spcBef>
            <a:spcAft>
              <a:spcPct val="15000"/>
            </a:spcAft>
            <a:buChar char="•"/>
          </a:pPr>
          <a:r>
            <a:rPr lang="en-US" sz="1600" kern="1200" dirty="0"/>
            <a:t>NDCs must “be capable of making an adequate contribution to the achievement of the temperature goal”</a:t>
          </a:r>
        </a:p>
      </dsp:txBody>
      <dsp:txXfrm>
        <a:off x="0" y="2498895"/>
        <a:ext cx="10381343" cy="1345050"/>
      </dsp:txXfrm>
    </dsp:sp>
    <dsp:sp modelId="{E88EFC09-F2E6-2D4B-9AC7-1EA3D4FA02B5}">
      <dsp:nvSpPr>
        <dsp:cNvPr id="0" name=""/>
        <dsp:cNvSpPr/>
      </dsp:nvSpPr>
      <dsp:spPr>
        <a:xfrm>
          <a:off x="519067" y="2292255"/>
          <a:ext cx="7266940"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673" tIns="0" rIns="274673" bIns="0" numCol="1" spcCol="1270" anchor="ctr" anchorCtr="0">
          <a:noAutofit/>
        </a:bodyPr>
        <a:lstStyle/>
        <a:p>
          <a:pPr marL="0" lvl="0" indent="0" algn="l" defTabSz="889000">
            <a:lnSpc>
              <a:spcPct val="90000"/>
            </a:lnSpc>
            <a:spcBef>
              <a:spcPct val="0"/>
            </a:spcBef>
            <a:spcAft>
              <a:spcPct val="35000"/>
            </a:spcAft>
            <a:buNone/>
          </a:pPr>
          <a:r>
            <a:rPr lang="en-US" sz="2000" kern="1200" dirty="0"/>
            <a:t>“The legal obligations are not clear”</a:t>
          </a:r>
        </a:p>
      </dsp:txBody>
      <dsp:txXfrm>
        <a:off x="539242" y="2312430"/>
        <a:ext cx="7226590" cy="372930"/>
      </dsp:txXfrm>
    </dsp:sp>
    <dsp:sp modelId="{44B74952-034A-E949-A1CF-11F71B482032}">
      <dsp:nvSpPr>
        <dsp:cNvPr id="0" name=""/>
        <dsp:cNvSpPr/>
      </dsp:nvSpPr>
      <dsp:spPr>
        <a:xfrm>
          <a:off x="0" y="4126185"/>
          <a:ext cx="10381343" cy="13450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5708" tIns="291592" rIns="805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States have obligations to regulate corporate actors, evaluate climate impacts of projects, including ‘scope 3’/ combustion emissions of fossil fuel projects (ECtHR, </a:t>
          </a:r>
          <a:r>
            <a:rPr lang="en-US" sz="1600" i="1" kern="1200"/>
            <a:t>Greenpeace Nordic</a:t>
          </a:r>
          <a:r>
            <a:rPr lang="en-US" sz="1600" kern="1200"/>
            <a:t>)</a:t>
          </a:r>
        </a:p>
        <a:p>
          <a:pPr marL="171450" lvl="1" indent="-171450" algn="l" defTabSz="711200">
            <a:lnSpc>
              <a:spcPct val="90000"/>
            </a:lnSpc>
            <a:spcBef>
              <a:spcPct val="0"/>
            </a:spcBef>
            <a:spcAft>
              <a:spcPct val="15000"/>
            </a:spcAft>
            <a:buChar char="•"/>
          </a:pPr>
          <a:r>
            <a:rPr lang="en-US" sz="1600" kern="1200" dirty="0"/>
            <a:t>In parallel: legal responsibility of ‘carbon majors’ is crystallizing – </a:t>
          </a:r>
          <a:r>
            <a:rPr lang="en-US" sz="1600" i="1" kern="1200" dirty="0" err="1"/>
            <a:t>Milieudefensie</a:t>
          </a:r>
          <a:r>
            <a:rPr lang="en-US" sz="1600" kern="1200" dirty="0"/>
            <a:t>, </a:t>
          </a:r>
          <a:r>
            <a:rPr lang="en-US" sz="1600" i="1" kern="1200" dirty="0"/>
            <a:t>RWE, TotalEnergies</a:t>
          </a:r>
          <a:r>
            <a:rPr lang="en-US" sz="1600" kern="1200" dirty="0"/>
            <a:t>, </a:t>
          </a:r>
          <a:r>
            <a:rPr lang="en-US" sz="1600" i="1" kern="1200" dirty="0"/>
            <a:t>Holcim</a:t>
          </a:r>
          <a:r>
            <a:rPr lang="en-US" sz="1600" kern="1200" dirty="0"/>
            <a:t> and </a:t>
          </a:r>
          <a:r>
            <a:rPr lang="en-US" sz="1600" i="1" kern="1200" dirty="0" err="1"/>
            <a:t>Falys</a:t>
          </a:r>
          <a:r>
            <a:rPr lang="en-US" sz="1600" kern="1200" dirty="0"/>
            <a:t> cases. </a:t>
          </a:r>
        </a:p>
      </dsp:txBody>
      <dsp:txXfrm>
        <a:off x="0" y="4126185"/>
        <a:ext cx="10381343" cy="1345050"/>
      </dsp:txXfrm>
    </dsp:sp>
    <dsp:sp modelId="{7F7F34F2-311D-8945-8629-5FE581A82B0A}">
      <dsp:nvSpPr>
        <dsp:cNvPr id="0" name=""/>
        <dsp:cNvSpPr/>
      </dsp:nvSpPr>
      <dsp:spPr>
        <a:xfrm>
          <a:off x="519067" y="3919545"/>
          <a:ext cx="7266940"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673" tIns="0" rIns="274673" bIns="0" numCol="1" spcCol="1270" anchor="ctr" anchorCtr="0">
          <a:noAutofit/>
        </a:bodyPr>
        <a:lstStyle/>
        <a:p>
          <a:pPr marL="0" lvl="0" indent="0" algn="l" defTabSz="889000">
            <a:lnSpc>
              <a:spcPct val="90000"/>
            </a:lnSpc>
            <a:spcBef>
              <a:spcPct val="0"/>
            </a:spcBef>
            <a:spcAft>
              <a:spcPct val="35000"/>
            </a:spcAft>
            <a:buNone/>
          </a:pPr>
          <a:r>
            <a:rPr lang="en-US" sz="2000" kern="1200" dirty="0"/>
            <a:t>“We should talk about corporate actors, not states”</a:t>
          </a:r>
        </a:p>
      </dsp:txBody>
      <dsp:txXfrm>
        <a:off x="539242" y="3939720"/>
        <a:ext cx="7226590" cy="372930"/>
      </dsp:txXfrm>
    </dsp:sp>
    <dsp:sp modelId="{1920AFE7-D95C-4147-BFAF-63B7ECC46FBF}">
      <dsp:nvSpPr>
        <dsp:cNvPr id="0" name=""/>
        <dsp:cNvSpPr/>
      </dsp:nvSpPr>
      <dsp:spPr>
        <a:xfrm>
          <a:off x="0" y="5753475"/>
          <a:ext cx="10381343" cy="6394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5708" tIns="291592" rIns="805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As impacts legal obligations (e.g. human rights), courts all confirm: this is inherently a legal issue</a:t>
          </a:r>
        </a:p>
      </dsp:txBody>
      <dsp:txXfrm>
        <a:off x="0" y="5753475"/>
        <a:ext cx="10381343" cy="639450"/>
      </dsp:txXfrm>
    </dsp:sp>
    <dsp:sp modelId="{DCD5AD0B-F9FC-9F44-8D93-9BBDCC6F80E1}">
      <dsp:nvSpPr>
        <dsp:cNvPr id="0" name=""/>
        <dsp:cNvSpPr/>
      </dsp:nvSpPr>
      <dsp:spPr>
        <a:xfrm>
          <a:off x="519067" y="5546835"/>
          <a:ext cx="7266940"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673" tIns="0" rIns="274673" bIns="0" numCol="1" spcCol="1270" anchor="ctr" anchorCtr="0">
          <a:noAutofit/>
        </a:bodyPr>
        <a:lstStyle/>
        <a:p>
          <a:pPr marL="0" lvl="0" indent="0" algn="l" defTabSz="889000">
            <a:lnSpc>
              <a:spcPct val="90000"/>
            </a:lnSpc>
            <a:spcBef>
              <a:spcPct val="0"/>
            </a:spcBef>
            <a:spcAft>
              <a:spcPct val="35000"/>
            </a:spcAft>
            <a:buNone/>
          </a:pPr>
          <a:r>
            <a:rPr lang="en-US" sz="2000" kern="1200" dirty="0"/>
            <a:t>“This is a political issue, not a legal one”</a:t>
          </a:r>
        </a:p>
      </dsp:txBody>
      <dsp:txXfrm>
        <a:off x="539242" y="5567010"/>
        <a:ext cx="722659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2F53A-69CC-EA48-9569-4E4AE33E73CE}" type="datetimeFigureOut">
              <a:rPr lang="en-US" smtClean="0"/>
              <a:t>6/26/26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DDE37-3AD1-6A46-A69C-6BAA38FEA14A}" type="slidenum">
              <a:rPr lang="en-US" smtClean="0"/>
              <a:t>‹#›</a:t>
            </a:fld>
            <a:endParaRPr lang="en-US"/>
          </a:p>
        </p:txBody>
      </p:sp>
    </p:spTree>
    <p:extLst>
      <p:ext uri="{BB962C8B-B14F-4D97-AF65-F5344CB8AC3E}">
        <p14:creationId xmlns:p14="http://schemas.microsoft.com/office/powerpoint/2010/main" val="1241510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CDDE37-3AD1-6A46-A69C-6BAA38FEA14A}" type="slidenum">
              <a:rPr lang="en-US" smtClean="0"/>
              <a:t>6</a:t>
            </a:fld>
            <a:endParaRPr lang="en-US"/>
          </a:p>
        </p:txBody>
      </p:sp>
    </p:spTree>
    <p:extLst>
      <p:ext uri="{BB962C8B-B14F-4D97-AF65-F5344CB8AC3E}">
        <p14:creationId xmlns:p14="http://schemas.microsoft.com/office/powerpoint/2010/main" val="102113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CDDE37-3AD1-6A46-A69C-6BAA38FEA14A}" type="slidenum">
              <a:rPr lang="en-US" smtClean="0"/>
              <a:t>8</a:t>
            </a:fld>
            <a:endParaRPr lang="en-US"/>
          </a:p>
        </p:txBody>
      </p:sp>
    </p:spTree>
    <p:extLst>
      <p:ext uri="{BB962C8B-B14F-4D97-AF65-F5344CB8AC3E}">
        <p14:creationId xmlns:p14="http://schemas.microsoft.com/office/powerpoint/2010/main" val="3021142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66D80-E48B-8F9B-578E-DB9B13B995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A9F1AA-DF86-DC62-0A43-2465B4E25C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4C4C91-DD80-41F2-8CF7-F35F74162951}"/>
              </a:ext>
            </a:extLst>
          </p:cNvPr>
          <p:cNvSpPr>
            <a:spLocks noGrp="1"/>
          </p:cNvSpPr>
          <p:nvPr>
            <p:ph type="dt" sz="half" idx="10"/>
          </p:nvPr>
        </p:nvSpPr>
        <p:spPr/>
        <p:txBody>
          <a:bodyPr/>
          <a:lstStyle/>
          <a:p>
            <a:fld id="{3B97DA89-6547-F549-B6CC-B9734DE2EEB4}" type="datetimeFigureOut">
              <a:rPr lang="en-US" smtClean="0"/>
              <a:t>6/25/26</a:t>
            </a:fld>
            <a:endParaRPr lang="en-US"/>
          </a:p>
        </p:txBody>
      </p:sp>
      <p:sp>
        <p:nvSpPr>
          <p:cNvPr id="5" name="Footer Placeholder 4">
            <a:extLst>
              <a:ext uri="{FF2B5EF4-FFF2-40B4-BE49-F238E27FC236}">
                <a16:creationId xmlns:a16="http://schemas.microsoft.com/office/drawing/2014/main" id="{BE52C835-6A19-DF0E-BE21-8E9E875AA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D94D5-8883-831F-9DB0-37A978F5798C}"/>
              </a:ext>
            </a:extLst>
          </p:cNvPr>
          <p:cNvSpPr>
            <a:spLocks noGrp="1"/>
          </p:cNvSpPr>
          <p:nvPr>
            <p:ph type="sldNum" sz="quarter" idx="12"/>
          </p:nvPr>
        </p:nvSpPr>
        <p:spPr/>
        <p:txBody>
          <a:bodyPr/>
          <a:lstStyle/>
          <a:p>
            <a:fld id="{BCFB9BEB-C351-6444-ABC1-DFBDE1FB227C}" type="slidenum">
              <a:rPr lang="en-US" smtClean="0"/>
              <a:t>‹#›</a:t>
            </a:fld>
            <a:endParaRPr lang="en-US"/>
          </a:p>
        </p:txBody>
      </p:sp>
    </p:spTree>
    <p:extLst>
      <p:ext uri="{BB962C8B-B14F-4D97-AF65-F5344CB8AC3E}">
        <p14:creationId xmlns:p14="http://schemas.microsoft.com/office/powerpoint/2010/main" val="3424351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C165E-A88C-393C-67F9-BBF3B7FEA8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556863-3D69-FE59-4273-FB5E25616F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C3176-D0C9-B7C3-D480-790EBA4564F9}"/>
              </a:ext>
            </a:extLst>
          </p:cNvPr>
          <p:cNvSpPr>
            <a:spLocks noGrp="1"/>
          </p:cNvSpPr>
          <p:nvPr>
            <p:ph type="dt" sz="half" idx="10"/>
          </p:nvPr>
        </p:nvSpPr>
        <p:spPr/>
        <p:txBody>
          <a:bodyPr/>
          <a:lstStyle/>
          <a:p>
            <a:fld id="{3B97DA89-6547-F549-B6CC-B9734DE2EEB4}" type="datetimeFigureOut">
              <a:rPr lang="en-US" smtClean="0"/>
              <a:t>6/25/26</a:t>
            </a:fld>
            <a:endParaRPr lang="en-US"/>
          </a:p>
        </p:txBody>
      </p:sp>
      <p:sp>
        <p:nvSpPr>
          <p:cNvPr id="5" name="Footer Placeholder 4">
            <a:extLst>
              <a:ext uri="{FF2B5EF4-FFF2-40B4-BE49-F238E27FC236}">
                <a16:creationId xmlns:a16="http://schemas.microsoft.com/office/drawing/2014/main" id="{994D858A-F9B9-0180-B53B-CE4FF2D78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AA8FE-956F-996C-0DB3-7E11E5070979}"/>
              </a:ext>
            </a:extLst>
          </p:cNvPr>
          <p:cNvSpPr>
            <a:spLocks noGrp="1"/>
          </p:cNvSpPr>
          <p:nvPr>
            <p:ph type="sldNum" sz="quarter" idx="12"/>
          </p:nvPr>
        </p:nvSpPr>
        <p:spPr/>
        <p:txBody>
          <a:bodyPr/>
          <a:lstStyle/>
          <a:p>
            <a:fld id="{BCFB9BEB-C351-6444-ABC1-DFBDE1FB227C}" type="slidenum">
              <a:rPr lang="en-US" smtClean="0"/>
              <a:t>‹#›</a:t>
            </a:fld>
            <a:endParaRPr lang="en-US"/>
          </a:p>
        </p:txBody>
      </p:sp>
    </p:spTree>
    <p:extLst>
      <p:ext uri="{BB962C8B-B14F-4D97-AF65-F5344CB8AC3E}">
        <p14:creationId xmlns:p14="http://schemas.microsoft.com/office/powerpoint/2010/main" val="120337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E674A1-03E9-8C25-FC27-9D398027EB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9FB413-AC3C-0405-EFAC-08DA8E9AA7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FBE45-4101-B74D-5545-15994E6012E2}"/>
              </a:ext>
            </a:extLst>
          </p:cNvPr>
          <p:cNvSpPr>
            <a:spLocks noGrp="1"/>
          </p:cNvSpPr>
          <p:nvPr>
            <p:ph type="dt" sz="half" idx="10"/>
          </p:nvPr>
        </p:nvSpPr>
        <p:spPr/>
        <p:txBody>
          <a:bodyPr/>
          <a:lstStyle/>
          <a:p>
            <a:fld id="{3B97DA89-6547-F549-B6CC-B9734DE2EEB4}" type="datetimeFigureOut">
              <a:rPr lang="en-US" smtClean="0"/>
              <a:t>6/25/26</a:t>
            </a:fld>
            <a:endParaRPr lang="en-US"/>
          </a:p>
        </p:txBody>
      </p:sp>
      <p:sp>
        <p:nvSpPr>
          <p:cNvPr id="5" name="Footer Placeholder 4">
            <a:extLst>
              <a:ext uri="{FF2B5EF4-FFF2-40B4-BE49-F238E27FC236}">
                <a16:creationId xmlns:a16="http://schemas.microsoft.com/office/drawing/2014/main" id="{AB3D5CAF-796A-9097-BD16-7D225FCA3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799ADE-5E79-9172-2990-CEE76A9CB713}"/>
              </a:ext>
            </a:extLst>
          </p:cNvPr>
          <p:cNvSpPr>
            <a:spLocks noGrp="1"/>
          </p:cNvSpPr>
          <p:nvPr>
            <p:ph type="sldNum" sz="quarter" idx="12"/>
          </p:nvPr>
        </p:nvSpPr>
        <p:spPr/>
        <p:txBody>
          <a:bodyPr/>
          <a:lstStyle/>
          <a:p>
            <a:fld id="{BCFB9BEB-C351-6444-ABC1-DFBDE1FB227C}" type="slidenum">
              <a:rPr lang="en-US" smtClean="0"/>
              <a:t>‹#›</a:t>
            </a:fld>
            <a:endParaRPr lang="en-US"/>
          </a:p>
        </p:txBody>
      </p:sp>
    </p:spTree>
    <p:extLst>
      <p:ext uri="{BB962C8B-B14F-4D97-AF65-F5344CB8AC3E}">
        <p14:creationId xmlns:p14="http://schemas.microsoft.com/office/powerpoint/2010/main" val="172912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84F4-38DD-5B44-58C3-932DE93164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621D8F-30E8-D861-844F-A188E4753E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A204BB-8AD7-50FC-510C-4A24C8D2DB68}"/>
              </a:ext>
            </a:extLst>
          </p:cNvPr>
          <p:cNvSpPr>
            <a:spLocks noGrp="1"/>
          </p:cNvSpPr>
          <p:nvPr>
            <p:ph type="dt" sz="half" idx="10"/>
          </p:nvPr>
        </p:nvSpPr>
        <p:spPr/>
        <p:txBody>
          <a:bodyPr/>
          <a:lstStyle/>
          <a:p>
            <a:fld id="{3B97DA89-6547-F549-B6CC-B9734DE2EEB4}" type="datetimeFigureOut">
              <a:rPr lang="en-US" smtClean="0"/>
              <a:t>6/25/26</a:t>
            </a:fld>
            <a:endParaRPr lang="en-US"/>
          </a:p>
        </p:txBody>
      </p:sp>
      <p:sp>
        <p:nvSpPr>
          <p:cNvPr id="5" name="Footer Placeholder 4">
            <a:extLst>
              <a:ext uri="{FF2B5EF4-FFF2-40B4-BE49-F238E27FC236}">
                <a16:creationId xmlns:a16="http://schemas.microsoft.com/office/drawing/2014/main" id="{BED2A420-FAA7-5B69-3439-7FA277168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AD4BCE-8071-276C-DCF3-22790E82D652}"/>
              </a:ext>
            </a:extLst>
          </p:cNvPr>
          <p:cNvSpPr>
            <a:spLocks noGrp="1"/>
          </p:cNvSpPr>
          <p:nvPr>
            <p:ph type="sldNum" sz="quarter" idx="12"/>
          </p:nvPr>
        </p:nvSpPr>
        <p:spPr/>
        <p:txBody>
          <a:bodyPr/>
          <a:lstStyle/>
          <a:p>
            <a:fld id="{BCFB9BEB-C351-6444-ABC1-DFBDE1FB227C}" type="slidenum">
              <a:rPr lang="en-US" smtClean="0"/>
              <a:t>‹#›</a:t>
            </a:fld>
            <a:endParaRPr lang="en-US"/>
          </a:p>
        </p:txBody>
      </p:sp>
    </p:spTree>
    <p:extLst>
      <p:ext uri="{BB962C8B-B14F-4D97-AF65-F5344CB8AC3E}">
        <p14:creationId xmlns:p14="http://schemas.microsoft.com/office/powerpoint/2010/main" val="352638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20B23-740B-CD75-FA8A-47D1FC21EA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C0B6A9-7D75-64CD-8A2C-4DA047ED70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FA921B-2402-E683-6DE7-57D0BE3B416A}"/>
              </a:ext>
            </a:extLst>
          </p:cNvPr>
          <p:cNvSpPr>
            <a:spLocks noGrp="1"/>
          </p:cNvSpPr>
          <p:nvPr>
            <p:ph type="dt" sz="half" idx="10"/>
          </p:nvPr>
        </p:nvSpPr>
        <p:spPr/>
        <p:txBody>
          <a:bodyPr/>
          <a:lstStyle/>
          <a:p>
            <a:fld id="{3B97DA89-6547-F549-B6CC-B9734DE2EEB4}" type="datetimeFigureOut">
              <a:rPr lang="en-US" smtClean="0"/>
              <a:t>6/25/26</a:t>
            </a:fld>
            <a:endParaRPr lang="en-US"/>
          </a:p>
        </p:txBody>
      </p:sp>
      <p:sp>
        <p:nvSpPr>
          <p:cNvPr id="5" name="Footer Placeholder 4">
            <a:extLst>
              <a:ext uri="{FF2B5EF4-FFF2-40B4-BE49-F238E27FC236}">
                <a16:creationId xmlns:a16="http://schemas.microsoft.com/office/drawing/2014/main" id="{8D44C60B-81DE-322C-BFFE-F7C0652B7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4B7C6-26DE-29DB-D6B7-35D5405421AD}"/>
              </a:ext>
            </a:extLst>
          </p:cNvPr>
          <p:cNvSpPr>
            <a:spLocks noGrp="1"/>
          </p:cNvSpPr>
          <p:nvPr>
            <p:ph type="sldNum" sz="quarter" idx="12"/>
          </p:nvPr>
        </p:nvSpPr>
        <p:spPr/>
        <p:txBody>
          <a:bodyPr/>
          <a:lstStyle/>
          <a:p>
            <a:fld id="{BCFB9BEB-C351-6444-ABC1-DFBDE1FB227C}" type="slidenum">
              <a:rPr lang="en-US" smtClean="0"/>
              <a:t>‹#›</a:t>
            </a:fld>
            <a:endParaRPr lang="en-US"/>
          </a:p>
        </p:txBody>
      </p:sp>
    </p:spTree>
    <p:extLst>
      <p:ext uri="{BB962C8B-B14F-4D97-AF65-F5344CB8AC3E}">
        <p14:creationId xmlns:p14="http://schemas.microsoft.com/office/powerpoint/2010/main" val="2900616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41DC-DD4B-C848-1D9F-D1A2D3C246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16FC35-3A2B-33DB-E7B3-D817C55835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C6D0D-8A1E-A45C-76B5-FC4EB2E6BB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F338C0-9B5B-E061-54D0-0D77348529A1}"/>
              </a:ext>
            </a:extLst>
          </p:cNvPr>
          <p:cNvSpPr>
            <a:spLocks noGrp="1"/>
          </p:cNvSpPr>
          <p:nvPr>
            <p:ph type="dt" sz="half" idx="10"/>
          </p:nvPr>
        </p:nvSpPr>
        <p:spPr/>
        <p:txBody>
          <a:bodyPr/>
          <a:lstStyle/>
          <a:p>
            <a:fld id="{3B97DA89-6547-F549-B6CC-B9734DE2EEB4}" type="datetimeFigureOut">
              <a:rPr lang="en-US" smtClean="0"/>
              <a:t>6/25/26</a:t>
            </a:fld>
            <a:endParaRPr lang="en-US"/>
          </a:p>
        </p:txBody>
      </p:sp>
      <p:sp>
        <p:nvSpPr>
          <p:cNvPr id="6" name="Footer Placeholder 5">
            <a:extLst>
              <a:ext uri="{FF2B5EF4-FFF2-40B4-BE49-F238E27FC236}">
                <a16:creationId xmlns:a16="http://schemas.microsoft.com/office/drawing/2014/main" id="{57E64BB5-0D14-A1BB-A6D5-66751A0308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0A7EC7-FDBB-8785-411A-28AD04293F73}"/>
              </a:ext>
            </a:extLst>
          </p:cNvPr>
          <p:cNvSpPr>
            <a:spLocks noGrp="1"/>
          </p:cNvSpPr>
          <p:nvPr>
            <p:ph type="sldNum" sz="quarter" idx="12"/>
          </p:nvPr>
        </p:nvSpPr>
        <p:spPr/>
        <p:txBody>
          <a:bodyPr/>
          <a:lstStyle/>
          <a:p>
            <a:fld id="{BCFB9BEB-C351-6444-ABC1-DFBDE1FB227C}" type="slidenum">
              <a:rPr lang="en-US" smtClean="0"/>
              <a:t>‹#›</a:t>
            </a:fld>
            <a:endParaRPr lang="en-US"/>
          </a:p>
        </p:txBody>
      </p:sp>
    </p:spTree>
    <p:extLst>
      <p:ext uri="{BB962C8B-B14F-4D97-AF65-F5344CB8AC3E}">
        <p14:creationId xmlns:p14="http://schemas.microsoft.com/office/powerpoint/2010/main" val="393502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EBE98-1F67-6A15-D843-1785DF1157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C5DD7D-086E-9CA6-0B4B-1E101F80E9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AE4446-F270-37D4-03C0-78842F1AD7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B03AF5-E754-731B-C18F-4A9E845A8D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63E76A-75C2-292F-13FB-2D796A204B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1D8DA3-73A2-B513-997D-387E3027F33B}"/>
              </a:ext>
            </a:extLst>
          </p:cNvPr>
          <p:cNvSpPr>
            <a:spLocks noGrp="1"/>
          </p:cNvSpPr>
          <p:nvPr>
            <p:ph type="dt" sz="half" idx="10"/>
          </p:nvPr>
        </p:nvSpPr>
        <p:spPr/>
        <p:txBody>
          <a:bodyPr/>
          <a:lstStyle/>
          <a:p>
            <a:fld id="{3B97DA89-6547-F549-B6CC-B9734DE2EEB4}" type="datetimeFigureOut">
              <a:rPr lang="en-US" smtClean="0"/>
              <a:t>6/25/26</a:t>
            </a:fld>
            <a:endParaRPr lang="en-US"/>
          </a:p>
        </p:txBody>
      </p:sp>
      <p:sp>
        <p:nvSpPr>
          <p:cNvPr id="8" name="Footer Placeholder 7">
            <a:extLst>
              <a:ext uri="{FF2B5EF4-FFF2-40B4-BE49-F238E27FC236}">
                <a16:creationId xmlns:a16="http://schemas.microsoft.com/office/drawing/2014/main" id="{4B677610-86D1-713F-0C75-3339A8057C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E487F2-1776-D921-8CD4-93D474675F3F}"/>
              </a:ext>
            </a:extLst>
          </p:cNvPr>
          <p:cNvSpPr>
            <a:spLocks noGrp="1"/>
          </p:cNvSpPr>
          <p:nvPr>
            <p:ph type="sldNum" sz="quarter" idx="12"/>
          </p:nvPr>
        </p:nvSpPr>
        <p:spPr/>
        <p:txBody>
          <a:bodyPr/>
          <a:lstStyle/>
          <a:p>
            <a:fld id="{BCFB9BEB-C351-6444-ABC1-DFBDE1FB227C}" type="slidenum">
              <a:rPr lang="en-US" smtClean="0"/>
              <a:t>‹#›</a:t>
            </a:fld>
            <a:endParaRPr lang="en-US"/>
          </a:p>
        </p:txBody>
      </p:sp>
    </p:spTree>
    <p:extLst>
      <p:ext uri="{BB962C8B-B14F-4D97-AF65-F5344CB8AC3E}">
        <p14:creationId xmlns:p14="http://schemas.microsoft.com/office/powerpoint/2010/main" val="19154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12DF-4231-D04B-169C-7225F6FDFD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2C8BE5-9CF3-2214-5116-479D5238E62B}"/>
              </a:ext>
            </a:extLst>
          </p:cNvPr>
          <p:cNvSpPr>
            <a:spLocks noGrp="1"/>
          </p:cNvSpPr>
          <p:nvPr>
            <p:ph type="dt" sz="half" idx="10"/>
          </p:nvPr>
        </p:nvSpPr>
        <p:spPr/>
        <p:txBody>
          <a:bodyPr/>
          <a:lstStyle/>
          <a:p>
            <a:fld id="{3B97DA89-6547-F549-B6CC-B9734DE2EEB4}" type="datetimeFigureOut">
              <a:rPr lang="en-US" smtClean="0"/>
              <a:t>6/25/26</a:t>
            </a:fld>
            <a:endParaRPr lang="en-US"/>
          </a:p>
        </p:txBody>
      </p:sp>
      <p:sp>
        <p:nvSpPr>
          <p:cNvPr id="4" name="Footer Placeholder 3">
            <a:extLst>
              <a:ext uri="{FF2B5EF4-FFF2-40B4-BE49-F238E27FC236}">
                <a16:creationId xmlns:a16="http://schemas.microsoft.com/office/drawing/2014/main" id="{4F091724-71D6-7652-2765-707593364E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BDEDD2-9EA4-D421-9729-03876AE86182}"/>
              </a:ext>
            </a:extLst>
          </p:cNvPr>
          <p:cNvSpPr>
            <a:spLocks noGrp="1"/>
          </p:cNvSpPr>
          <p:nvPr>
            <p:ph type="sldNum" sz="quarter" idx="12"/>
          </p:nvPr>
        </p:nvSpPr>
        <p:spPr/>
        <p:txBody>
          <a:bodyPr/>
          <a:lstStyle/>
          <a:p>
            <a:fld id="{BCFB9BEB-C351-6444-ABC1-DFBDE1FB227C}" type="slidenum">
              <a:rPr lang="en-US" smtClean="0"/>
              <a:t>‹#›</a:t>
            </a:fld>
            <a:endParaRPr lang="en-US"/>
          </a:p>
        </p:txBody>
      </p:sp>
    </p:spTree>
    <p:extLst>
      <p:ext uri="{BB962C8B-B14F-4D97-AF65-F5344CB8AC3E}">
        <p14:creationId xmlns:p14="http://schemas.microsoft.com/office/powerpoint/2010/main" val="419299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2DE6FD-D6E1-7E9B-34A3-54212CA625F7}"/>
              </a:ext>
            </a:extLst>
          </p:cNvPr>
          <p:cNvSpPr>
            <a:spLocks noGrp="1"/>
          </p:cNvSpPr>
          <p:nvPr>
            <p:ph type="dt" sz="half" idx="10"/>
          </p:nvPr>
        </p:nvSpPr>
        <p:spPr/>
        <p:txBody>
          <a:bodyPr/>
          <a:lstStyle/>
          <a:p>
            <a:fld id="{3B97DA89-6547-F549-B6CC-B9734DE2EEB4}" type="datetimeFigureOut">
              <a:rPr lang="en-US" smtClean="0"/>
              <a:t>6/25/26</a:t>
            </a:fld>
            <a:endParaRPr lang="en-US"/>
          </a:p>
        </p:txBody>
      </p:sp>
      <p:sp>
        <p:nvSpPr>
          <p:cNvPr id="3" name="Footer Placeholder 2">
            <a:extLst>
              <a:ext uri="{FF2B5EF4-FFF2-40B4-BE49-F238E27FC236}">
                <a16:creationId xmlns:a16="http://schemas.microsoft.com/office/drawing/2014/main" id="{5F9A219F-A322-0416-264D-28CA9FB11F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88FA27-86B3-A121-5452-54E9F2C9B667}"/>
              </a:ext>
            </a:extLst>
          </p:cNvPr>
          <p:cNvSpPr>
            <a:spLocks noGrp="1"/>
          </p:cNvSpPr>
          <p:nvPr>
            <p:ph type="sldNum" sz="quarter" idx="12"/>
          </p:nvPr>
        </p:nvSpPr>
        <p:spPr/>
        <p:txBody>
          <a:bodyPr/>
          <a:lstStyle/>
          <a:p>
            <a:fld id="{BCFB9BEB-C351-6444-ABC1-DFBDE1FB227C}" type="slidenum">
              <a:rPr lang="en-US" smtClean="0"/>
              <a:t>‹#›</a:t>
            </a:fld>
            <a:endParaRPr lang="en-US"/>
          </a:p>
        </p:txBody>
      </p:sp>
    </p:spTree>
    <p:extLst>
      <p:ext uri="{BB962C8B-B14F-4D97-AF65-F5344CB8AC3E}">
        <p14:creationId xmlns:p14="http://schemas.microsoft.com/office/powerpoint/2010/main" val="250989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A5F24-FEFF-E3F7-D249-67634E62B0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57C2CE-0B1E-33C1-BC17-9A8F2C5F3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288AA2-7915-0A60-3DD3-72B21A762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13A647-0132-924A-6E59-3430C1FF41C3}"/>
              </a:ext>
            </a:extLst>
          </p:cNvPr>
          <p:cNvSpPr>
            <a:spLocks noGrp="1"/>
          </p:cNvSpPr>
          <p:nvPr>
            <p:ph type="dt" sz="half" idx="10"/>
          </p:nvPr>
        </p:nvSpPr>
        <p:spPr/>
        <p:txBody>
          <a:bodyPr/>
          <a:lstStyle/>
          <a:p>
            <a:fld id="{3B97DA89-6547-F549-B6CC-B9734DE2EEB4}" type="datetimeFigureOut">
              <a:rPr lang="en-US" smtClean="0"/>
              <a:t>6/25/26</a:t>
            </a:fld>
            <a:endParaRPr lang="en-US"/>
          </a:p>
        </p:txBody>
      </p:sp>
      <p:sp>
        <p:nvSpPr>
          <p:cNvPr id="6" name="Footer Placeholder 5">
            <a:extLst>
              <a:ext uri="{FF2B5EF4-FFF2-40B4-BE49-F238E27FC236}">
                <a16:creationId xmlns:a16="http://schemas.microsoft.com/office/drawing/2014/main" id="{14E4B54E-8337-43A8-C710-B7A7D74F2B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339CC7-6F73-C4E4-3345-DF6C4EA4EBBD}"/>
              </a:ext>
            </a:extLst>
          </p:cNvPr>
          <p:cNvSpPr>
            <a:spLocks noGrp="1"/>
          </p:cNvSpPr>
          <p:nvPr>
            <p:ph type="sldNum" sz="quarter" idx="12"/>
          </p:nvPr>
        </p:nvSpPr>
        <p:spPr/>
        <p:txBody>
          <a:bodyPr/>
          <a:lstStyle/>
          <a:p>
            <a:fld id="{BCFB9BEB-C351-6444-ABC1-DFBDE1FB227C}" type="slidenum">
              <a:rPr lang="en-US" smtClean="0"/>
              <a:t>‹#›</a:t>
            </a:fld>
            <a:endParaRPr lang="en-US"/>
          </a:p>
        </p:txBody>
      </p:sp>
    </p:spTree>
    <p:extLst>
      <p:ext uri="{BB962C8B-B14F-4D97-AF65-F5344CB8AC3E}">
        <p14:creationId xmlns:p14="http://schemas.microsoft.com/office/powerpoint/2010/main" val="361262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C3AA0-3581-770B-6444-7FE9F4B7DF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C76758-22EF-F358-7A39-5C9D0CF575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45BDE4-E4CD-AE67-AAEA-81AA01DFA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104B24-AD26-4796-C9D7-10468FED0057}"/>
              </a:ext>
            </a:extLst>
          </p:cNvPr>
          <p:cNvSpPr>
            <a:spLocks noGrp="1"/>
          </p:cNvSpPr>
          <p:nvPr>
            <p:ph type="dt" sz="half" idx="10"/>
          </p:nvPr>
        </p:nvSpPr>
        <p:spPr/>
        <p:txBody>
          <a:bodyPr/>
          <a:lstStyle/>
          <a:p>
            <a:fld id="{3B97DA89-6547-F549-B6CC-B9734DE2EEB4}" type="datetimeFigureOut">
              <a:rPr lang="en-US" smtClean="0"/>
              <a:t>6/25/26</a:t>
            </a:fld>
            <a:endParaRPr lang="en-US"/>
          </a:p>
        </p:txBody>
      </p:sp>
      <p:sp>
        <p:nvSpPr>
          <p:cNvPr id="6" name="Footer Placeholder 5">
            <a:extLst>
              <a:ext uri="{FF2B5EF4-FFF2-40B4-BE49-F238E27FC236}">
                <a16:creationId xmlns:a16="http://schemas.microsoft.com/office/drawing/2014/main" id="{B3535A90-02A4-219D-A8B8-5067D31554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65D065-C3F5-0A66-165E-BF7E2FAE4A45}"/>
              </a:ext>
            </a:extLst>
          </p:cNvPr>
          <p:cNvSpPr>
            <a:spLocks noGrp="1"/>
          </p:cNvSpPr>
          <p:nvPr>
            <p:ph type="sldNum" sz="quarter" idx="12"/>
          </p:nvPr>
        </p:nvSpPr>
        <p:spPr/>
        <p:txBody>
          <a:bodyPr/>
          <a:lstStyle/>
          <a:p>
            <a:fld id="{BCFB9BEB-C351-6444-ABC1-DFBDE1FB227C}" type="slidenum">
              <a:rPr lang="en-US" smtClean="0"/>
              <a:t>‹#›</a:t>
            </a:fld>
            <a:endParaRPr lang="en-US"/>
          </a:p>
        </p:txBody>
      </p:sp>
    </p:spTree>
    <p:extLst>
      <p:ext uri="{BB962C8B-B14F-4D97-AF65-F5344CB8AC3E}">
        <p14:creationId xmlns:p14="http://schemas.microsoft.com/office/powerpoint/2010/main" val="416385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CF7697-9867-CCAA-7F0D-D4F08D32AC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1BECBB-174A-73DB-2F1D-F3601BF06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A4A81-7858-86C6-966E-1AD15F115B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97DA89-6547-F549-B6CC-B9734DE2EEB4}" type="datetimeFigureOut">
              <a:rPr lang="en-US" smtClean="0"/>
              <a:t>6/25/26</a:t>
            </a:fld>
            <a:endParaRPr lang="en-US"/>
          </a:p>
        </p:txBody>
      </p:sp>
      <p:sp>
        <p:nvSpPr>
          <p:cNvPr id="5" name="Footer Placeholder 4">
            <a:extLst>
              <a:ext uri="{FF2B5EF4-FFF2-40B4-BE49-F238E27FC236}">
                <a16:creationId xmlns:a16="http://schemas.microsoft.com/office/drawing/2014/main" id="{DE5C1F30-B2E6-D6B9-5B58-7FCEA9CF02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75C6AC9-D29F-57F9-1110-2CE6F99A00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FB9BEB-C351-6444-ABC1-DFBDE1FB227C}" type="slidenum">
              <a:rPr lang="en-US" smtClean="0"/>
              <a:t>‹#›</a:t>
            </a:fld>
            <a:endParaRPr lang="en-US"/>
          </a:p>
        </p:txBody>
      </p:sp>
    </p:spTree>
    <p:extLst>
      <p:ext uri="{BB962C8B-B14F-4D97-AF65-F5344CB8AC3E}">
        <p14:creationId xmlns:p14="http://schemas.microsoft.com/office/powerpoint/2010/main" val="2561726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3F78DD-97F4-93A1-32D0-75E940D46148}"/>
              </a:ext>
            </a:extLst>
          </p:cNvPr>
          <p:cNvSpPr>
            <a:spLocks noGrp="1"/>
          </p:cNvSpPr>
          <p:nvPr>
            <p:ph type="ctrTitle"/>
          </p:nvPr>
        </p:nvSpPr>
        <p:spPr>
          <a:xfrm>
            <a:off x="838199" y="1093788"/>
            <a:ext cx="10506455" cy="2967208"/>
          </a:xfrm>
        </p:spPr>
        <p:txBody>
          <a:bodyPr>
            <a:normAutofit/>
          </a:bodyPr>
          <a:lstStyle/>
          <a:p>
            <a:pPr algn="l"/>
            <a:r>
              <a:rPr lang="en-US" sz="6200" dirty="0"/>
              <a:t>What does international climate law require from states on the path to net zero? </a:t>
            </a:r>
          </a:p>
        </p:txBody>
      </p:sp>
      <p:sp>
        <p:nvSpPr>
          <p:cNvPr id="3" name="Subtitle 2">
            <a:extLst>
              <a:ext uri="{FF2B5EF4-FFF2-40B4-BE49-F238E27FC236}">
                <a16:creationId xmlns:a16="http://schemas.microsoft.com/office/drawing/2014/main" id="{99418B15-00CF-90C2-C0FF-95504ED984E8}"/>
              </a:ext>
            </a:extLst>
          </p:cNvPr>
          <p:cNvSpPr>
            <a:spLocks noGrp="1"/>
          </p:cNvSpPr>
          <p:nvPr>
            <p:ph type="subTitle" idx="1"/>
          </p:nvPr>
        </p:nvSpPr>
        <p:spPr>
          <a:xfrm>
            <a:off x="5798143" y="4619624"/>
            <a:ext cx="5546511" cy="1468148"/>
          </a:xfrm>
        </p:spPr>
        <p:txBody>
          <a:bodyPr>
            <a:normAutofit/>
          </a:bodyPr>
          <a:lstStyle/>
          <a:p>
            <a:pPr algn="r"/>
            <a:r>
              <a:rPr lang="en-US" sz="2000" b="1" dirty="0"/>
              <a:t>Corina Heri</a:t>
            </a:r>
          </a:p>
          <a:p>
            <a:pPr algn="r"/>
            <a:r>
              <a:rPr lang="en-US" sz="1600" b="1" dirty="0"/>
              <a:t>Associate Professor of Human Rights and Climate Change at Vrije Universiteit Brussel </a:t>
            </a:r>
            <a:br>
              <a:rPr lang="en-US" sz="1600" dirty="0"/>
            </a:br>
            <a:endParaRPr lang="en-US" sz="1600" dirty="0"/>
          </a:p>
        </p:txBody>
      </p:sp>
      <p:sp>
        <p:nvSpPr>
          <p:cNvPr id="15" name="Rectangle 14">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5021B335-C19F-F63B-1F8E-2378E16B4A0E}"/>
              </a:ext>
            </a:extLst>
          </p:cNvPr>
          <p:cNvPicPr>
            <a:picLocks noChangeAspect="1"/>
          </p:cNvPicPr>
          <p:nvPr/>
        </p:nvPicPr>
        <p:blipFill>
          <a:blip r:embed="rId2"/>
          <a:stretch>
            <a:fillRect/>
          </a:stretch>
        </p:blipFill>
        <p:spPr>
          <a:xfrm>
            <a:off x="8665029" y="5854179"/>
            <a:ext cx="2665580" cy="698405"/>
          </a:xfrm>
          <a:prstGeom prst="rect">
            <a:avLst/>
          </a:prstGeom>
        </p:spPr>
      </p:pic>
      <p:pic>
        <p:nvPicPr>
          <p:cNvPr id="9" name="Picture 2">
            <a:extLst>
              <a:ext uri="{FF2B5EF4-FFF2-40B4-BE49-F238E27FC236}">
                <a16:creationId xmlns:a16="http://schemas.microsoft.com/office/drawing/2014/main" id="{C6B4C7F2-1A57-66B4-5CE4-9D160EE265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07" r="38855"/>
          <a:stretch>
            <a:fillRect/>
          </a:stretch>
        </p:blipFill>
        <p:spPr bwMode="auto">
          <a:xfrm>
            <a:off x="4897983" y="5784401"/>
            <a:ext cx="2396034" cy="8379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BA2F8B4F-B2D0-F8A4-35E5-94169355E2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455" r="1"/>
          <a:stretch>
            <a:fillRect/>
          </a:stretch>
        </p:blipFill>
        <p:spPr bwMode="auto">
          <a:xfrm>
            <a:off x="762000" y="5784401"/>
            <a:ext cx="3082459" cy="83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73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414D0-7E0B-D5F7-2B36-C9F68017FCEF}"/>
              </a:ext>
            </a:extLst>
          </p:cNvPr>
          <p:cNvSpPr>
            <a:spLocks noGrp="1"/>
          </p:cNvSpPr>
          <p:nvPr>
            <p:ph type="title"/>
          </p:nvPr>
        </p:nvSpPr>
        <p:spPr>
          <a:xfrm>
            <a:off x="838199" y="1093788"/>
            <a:ext cx="10506455" cy="2967208"/>
          </a:xfrm>
        </p:spPr>
        <p:txBody>
          <a:bodyPr vert="horz" lIns="91440" tIns="45720" rIns="91440" bIns="45720" rtlCol="0" anchor="b">
            <a:normAutofit/>
          </a:bodyPr>
          <a:lstStyle/>
          <a:p>
            <a:pPr algn="ctr"/>
            <a:r>
              <a:rPr lang="en-US" sz="6600" kern="1200" dirty="0">
                <a:solidFill>
                  <a:schemeClr val="tx1"/>
                </a:solidFill>
                <a:latin typeface="+mj-lt"/>
                <a:ea typeface="+mj-ea"/>
                <a:cs typeface="+mj-cs"/>
              </a:rPr>
              <a:t>Thank you for your attention!</a:t>
            </a:r>
          </a:p>
        </p:txBody>
      </p:sp>
      <p:sp>
        <p:nvSpPr>
          <p:cNvPr id="3" name="Content Placeholder 2">
            <a:extLst>
              <a:ext uri="{FF2B5EF4-FFF2-40B4-BE49-F238E27FC236}">
                <a16:creationId xmlns:a16="http://schemas.microsoft.com/office/drawing/2014/main" id="{E9431BEE-5D3D-A82F-A621-54CF2BAC356E}"/>
              </a:ext>
            </a:extLst>
          </p:cNvPr>
          <p:cNvSpPr>
            <a:spLocks noGrp="1"/>
          </p:cNvSpPr>
          <p:nvPr>
            <p:ph idx="1"/>
          </p:nvPr>
        </p:nvSpPr>
        <p:spPr>
          <a:xfrm>
            <a:off x="7400924" y="4619624"/>
            <a:ext cx="3946779" cy="1038225"/>
          </a:xfrm>
        </p:spPr>
        <p:txBody>
          <a:bodyPr vert="horz" lIns="91440" tIns="45720" rIns="91440" bIns="45720" rtlCol="0">
            <a:normAutofit/>
          </a:bodyPr>
          <a:lstStyle/>
          <a:p>
            <a:pPr marL="0" indent="0" algn="r">
              <a:buNone/>
            </a:pPr>
            <a:r>
              <a:rPr lang="en-US" sz="2400" kern="1200">
                <a:solidFill>
                  <a:schemeClr val="tx1"/>
                </a:solidFill>
                <a:latin typeface="+mn-lt"/>
                <a:ea typeface="+mn-ea"/>
                <a:cs typeface="+mn-cs"/>
              </a:rPr>
              <a:t>corina.heri@vub.be</a:t>
            </a:r>
          </a:p>
        </p:txBody>
      </p:sp>
      <p:sp>
        <p:nvSpPr>
          <p:cNvPr id="14" name="Rectangle 13">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57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9AF56-9FFF-1105-1273-455CAC043DB8}"/>
              </a:ext>
            </a:extLst>
          </p:cNvPr>
          <p:cNvSpPr>
            <a:spLocks noGrp="1"/>
          </p:cNvSpPr>
          <p:nvPr>
            <p:ph type="title"/>
          </p:nvPr>
        </p:nvSpPr>
        <p:spPr/>
        <p:txBody>
          <a:bodyPr/>
          <a:lstStyle/>
          <a:p>
            <a:r>
              <a:rPr lang="en-US" dirty="0"/>
              <a:t>The ongoing ‘turn to rights’ in climate litigation</a:t>
            </a:r>
          </a:p>
        </p:txBody>
      </p:sp>
      <p:pic>
        <p:nvPicPr>
          <p:cNvPr id="4" name="Content Placeholder 4">
            <a:extLst>
              <a:ext uri="{FF2B5EF4-FFF2-40B4-BE49-F238E27FC236}">
                <a16:creationId xmlns:a16="http://schemas.microsoft.com/office/drawing/2014/main" id="{0414E2BC-6582-9655-C529-F54F8362A74A}"/>
              </a:ext>
            </a:extLst>
          </p:cNvPr>
          <p:cNvPicPr>
            <a:picLocks noChangeAspect="1"/>
          </p:cNvPicPr>
          <p:nvPr/>
        </p:nvPicPr>
        <p:blipFill>
          <a:blip r:embed="rId2"/>
          <a:stretch>
            <a:fillRect/>
          </a:stretch>
        </p:blipFill>
        <p:spPr>
          <a:xfrm>
            <a:off x="0" y="2029512"/>
            <a:ext cx="12192000" cy="4467584"/>
          </a:xfrm>
          <a:prstGeom prst="rect">
            <a:avLst/>
          </a:prstGeom>
        </p:spPr>
      </p:pic>
      <p:pic>
        <p:nvPicPr>
          <p:cNvPr id="5" name="Picture 4">
            <a:extLst>
              <a:ext uri="{FF2B5EF4-FFF2-40B4-BE49-F238E27FC236}">
                <a16:creationId xmlns:a16="http://schemas.microsoft.com/office/drawing/2014/main" id="{1BC5EA0C-25FB-E004-8102-276CBB401197}"/>
              </a:ext>
            </a:extLst>
          </p:cNvPr>
          <p:cNvPicPr>
            <a:picLocks noChangeAspect="1"/>
          </p:cNvPicPr>
          <p:nvPr/>
        </p:nvPicPr>
        <p:blipFill>
          <a:blip r:embed="rId3"/>
          <a:stretch>
            <a:fillRect/>
          </a:stretch>
        </p:blipFill>
        <p:spPr>
          <a:xfrm>
            <a:off x="9484637" y="1545438"/>
            <a:ext cx="2707363" cy="2949092"/>
          </a:xfrm>
          <a:prstGeom prst="rect">
            <a:avLst/>
          </a:prstGeom>
          <a:ln>
            <a:solidFill>
              <a:schemeClr val="accent1"/>
            </a:solidFill>
          </a:ln>
        </p:spPr>
      </p:pic>
    </p:spTree>
    <p:extLst>
      <p:ext uri="{BB962C8B-B14F-4D97-AF65-F5344CB8AC3E}">
        <p14:creationId xmlns:p14="http://schemas.microsoft.com/office/powerpoint/2010/main" val="244418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C2693-9158-98E4-6197-ED68B8B7CFE4}"/>
              </a:ext>
            </a:extLst>
          </p:cNvPr>
          <p:cNvSpPr>
            <a:spLocks noGrp="1"/>
          </p:cNvSpPr>
          <p:nvPr>
            <p:ph type="title"/>
          </p:nvPr>
        </p:nvSpPr>
        <p:spPr/>
        <p:txBody>
          <a:bodyPr/>
          <a:lstStyle/>
          <a:p>
            <a:r>
              <a:rPr lang="en-US" dirty="0"/>
              <a:t>Overarching themes</a:t>
            </a:r>
          </a:p>
        </p:txBody>
      </p:sp>
      <p:graphicFrame>
        <p:nvGraphicFramePr>
          <p:cNvPr id="5" name="Content Placeholder 4">
            <a:extLst>
              <a:ext uri="{FF2B5EF4-FFF2-40B4-BE49-F238E27FC236}">
                <a16:creationId xmlns:a16="http://schemas.microsoft.com/office/drawing/2014/main" id="{72226679-8CCD-9FAB-EF0B-1D5A5AC2D976}"/>
              </a:ext>
            </a:extLst>
          </p:cNvPr>
          <p:cNvGraphicFramePr>
            <a:graphicFrameLocks noGrp="1"/>
          </p:cNvGraphicFramePr>
          <p:nvPr>
            <p:ph idx="1"/>
            <p:extLst>
              <p:ext uri="{D42A27DB-BD31-4B8C-83A1-F6EECF244321}">
                <p14:modId xmlns:p14="http://schemas.microsoft.com/office/powerpoint/2010/main" val="27654891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436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C27B-642F-7223-7EE5-A29CA3BE6F88}"/>
              </a:ext>
            </a:extLst>
          </p:cNvPr>
          <p:cNvSpPr>
            <a:spLocks noGrp="1"/>
          </p:cNvSpPr>
          <p:nvPr>
            <p:ph type="title"/>
          </p:nvPr>
        </p:nvSpPr>
        <p:spPr/>
        <p:txBody>
          <a:bodyPr/>
          <a:lstStyle/>
          <a:p>
            <a:pPr algn="ctr"/>
            <a:r>
              <a:rPr lang="en-US" dirty="0"/>
              <a:t>Two key international judicial findings</a:t>
            </a:r>
          </a:p>
        </p:txBody>
      </p:sp>
      <p:sp>
        <p:nvSpPr>
          <p:cNvPr id="3" name="Content Placeholder 2">
            <a:extLst>
              <a:ext uri="{FF2B5EF4-FFF2-40B4-BE49-F238E27FC236}">
                <a16:creationId xmlns:a16="http://schemas.microsoft.com/office/drawing/2014/main" id="{9CA9CA6C-033A-7663-D399-31B59736C052}"/>
              </a:ext>
            </a:extLst>
          </p:cNvPr>
          <p:cNvSpPr>
            <a:spLocks noGrp="1"/>
          </p:cNvSpPr>
          <p:nvPr>
            <p:ph idx="1"/>
          </p:nvPr>
        </p:nvSpPr>
        <p:spPr>
          <a:xfrm>
            <a:off x="6076359" y="1872867"/>
            <a:ext cx="5354885" cy="4351338"/>
          </a:xfrm>
        </p:spPr>
        <p:txBody>
          <a:bodyPr>
            <a:normAutofit/>
          </a:bodyPr>
          <a:lstStyle/>
          <a:p>
            <a:pPr marL="0" indent="0" algn="ctr">
              <a:buNone/>
            </a:pPr>
            <a:r>
              <a:rPr lang="en-US" sz="2400" dirty="0"/>
              <a:t>International Court of Justice, </a:t>
            </a:r>
            <a:br>
              <a:rPr lang="en-US" sz="2400" dirty="0"/>
            </a:br>
            <a:r>
              <a:rPr lang="en-US" sz="2400" dirty="0"/>
              <a:t>Climate Advisory Opinion (2025)</a:t>
            </a:r>
          </a:p>
        </p:txBody>
      </p:sp>
      <p:pic>
        <p:nvPicPr>
          <p:cNvPr id="1026" name="Picture 2" descr="Grand Chamber hearing in the case of Verein KlimaSeniorinnen Schweiz and others v. Switzerland">
            <a:extLst>
              <a:ext uri="{FF2B5EF4-FFF2-40B4-BE49-F238E27FC236}">
                <a16:creationId xmlns:a16="http://schemas.microsoft.com/office/drawing/2014/main" id="{8DD5887B-89AD-3A5B-79AC-796A15A82E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634"/>
          <a:stretch>
            <a:fillRect/>
          </a:stretch>
        </p:blipFill>
        <p:spPr bwMode="auto">
          <a:xfrm>
            <a:off x="1062577" y="2676965"/>
            <a:ext cx="4303986" cy="32123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C4F5FC0-E0ED-2E16-B8AB-B36D7EE26E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56" t="2399"/>
          <a:stretch>
            <a:fillRect/>
          </a:stretch>
        </p:blipFill>
        <p:spPr bwMode="auto">
          <a:xfrm>
            <a:off x="6598568" y="2676965"/>
            <a:ext cx="4306477" cy="323184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0DBA5BA2-9B14-5ECF-3DC4-FA27A1BD19E5}"/>
              </a:ext>
            </a:extLst>
          </p:cNvPr>
          <p:cNvSpPr txBox="1">
            <a:spLocks/>
          </p:cNvSpPr>
          <p:nvPr/>
        </p:nvSpPr>
        <p:spPr>
          <a:xfrm>
            <a:off x="838200" y="1872867"/>
            <a:ext cx="475274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ECtHR, </a:t>
            </a:r>
            <a:r>
              <a:rPr lang="en-US" sz="2400" i="1" dirty="0"/>
              <a:t>KlimaSeniorinnen v. Switzerland </a:t>
            </a:r>
            <a:r>
              <a:rPr lang="en-US" sz="2400" dirty="0"/>
              <a:t>(2024)</a:t>
            </a:r>
          </a:p>
        </p:txBody>
      </p:sp>
      <p:sp>
        <p:nvSpPr>
          <p:cNvPr id="9" name="TextBox 8">
            <a:extLst>
              <a:ext uri="{FF2B5EF4-FFF2-40B4-BE49-F238E27FC236}">
                <a16:creationId xmlns:a16="http://schemas.microsoft.com/office/drawing/2014/main" id="{67870971-9514-5DC3-9F1F-F4F09D2435C7}"/>
              </a:ext>
            </a:extLst>
          </p:cNvPr>
          <p:cNvSpPr txBox="1"/>
          <p:nvPr/>
        </p:nvSpPr>
        <p:spPr>
          <a:xfrm>
            <a:off x="6598568" y="5908805"/>
            <a:ext cx="6096000" cy="646331"/>
          </a:xfrm>
          <a:prstGeom prst="rect">
            <a:avLst/>
          </a:prstGeom>
          <a:noFill/>
        </p:spPr>
        <p:txBody>
          <a:bodyPr wrap="square">
            <a:spAutoFit/>
          </a:bodyPr>
          <a:lstStyle/>
          <a:p>
            <a:r>
              <a:rPr lang="en-US" u="none" strike="noStrike" dirty="0">
                <a:effectLst/>
                <a:latin typeface="Aptos" panose="020B0004020202020204" pitchFamily="34" charset="0"/>
              </a:rPr>
              <a:t>98 states</a:t>
            </a:r>
            <a:r>
              <a:rPr lang="en-US" dirty="0">
                <a:latin typeface="Aptos" panose="020B0004020202020204" pitchFamily="34" charset="0"/>
              </a:rPr>
              <a:t> and 13 international organizations </a:t>
            </a:r>
            <a:br>
              <a:rPr lang="en-US" dirty="0">
                <a:latin typeface="Aptos" panose="020B0004020202020204" pitchFamily="34" charset="0"/>
              </a:rPr>
            </a:br>
            <a:r>
              <a:rPr lang="en-US" dirty="0">
                <a:latin typeface="Aptos" panose="020B0004020202020204" pitchFamily="34" charset="0"/>
              </a:rPr>
              <a:t>(not including Belgium)</a:t>
            </a:r>
          </a:p>
        </p:txBody>
      </p:sp>
      <p:sp>
        <p:nvSpPr>
          <p:cNvPr id="10" name="TextBox 9">
            <a:extLst>
              <a:ext uri="{FF2B5EF4-FFF2-40B4-BE49-F238E27FC236}">
                <a16:creationId xmlns:a16="http://schemas.microsoft.com/office/drawing/2014/main" id="{CF9E8CDA-5CF7-B694-64A4-A2ACD007BDB2}"/>
              </a:ext>
            </a:extLst>
          </p:cNvPr>
          <p:cNvSpPr txBox="1"/>
          <p:nvPr/>
        </p:nvSpPr>
        <p:spPr>
          <a:xfrm>
            <a:off x="959768" y="5901038"/>
            <a:ext cx="4406795" cy="646331"/>
          </a:xfrm>
          <a:prstGeom prst="rect">
            <a:avLst/>
          </a:prstGeom>
          <a:noFill/>
        </p:spPr>
        <p:txBody>
          <a:bodyPr wrap="square">
            <a:spAutoFit/>
          </a:bodyPr>
          <a:lstStyle/>
          <a:p>
            <a:r>
              <a:rPr lang="en-US" u="none" strike="noStrike" dirty="0">
                <a:effectLst/>
                <a:latin typeface="Aptos" panose="020B0004020202020204" pitchFamily="34" charset="0"/>
              </a:rPr>
              <a:t>First international violation judgment in a mitigation case</a:t>
            </a:r>
            <a:endParaRPr lang="en-US" dirty="0">
              <a:latin typeface="Aptos" panose="020B0004020202020204" pitchFamily="34" charset="0"/>
            </a:endParaRPr>
          </a:p>
        </p:txBody>
      </p:sp>
    </p:spTree>
    <p:extLst>
      <p:ext uri="{BB962C8B-B14F-4D97-AF65-F5344CB8AC3E}">
        <p14:creationId xmlns:p14="http://schemas.microsoft.com/office/powerpoint/2010/main" val="3680240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7955-416E-A16E-073C-1C9385CA4259}"/>
              </a:ext>
            </a:extLst>
          </p:cNvPr>
          <p:cNvSpPr>
            <a:spLocks noGrp="1"/>
          </p:cNvSpPr>
          <p:nvPr>
            <p:ph type="title"/>
          </p:nvPr>
        </p:nvSpPr>
        <p:spPr>
          <a:xfrm>
            <a:off x="838200" y="681037"/>
            <a:ext cx="10515600" cy="1325563"/>
          </a:xfrm>
        </p:spPr>
        <p:txBody>
          <a:bodyPr>
            <a:normAutofit/>
          </a:bodyPr>
          <a:lstStyle/>
          <a:p>
            <a:pPr algn="ctr"/>
            <a:r>
              <a:rPr lang="en-US" dirty="0"/>
              <a:t>What does international law require? </a:t>
            </a:r>
            <a:br>
              <a:rPr lang="en-US" dirty="0"/>
            </a:br>
            <a:r>
              <a:rPr lang="en-US" dirty="0"/>
              <a:t>(Paris Agreement, ECtHR, ICJ)</a:t>
            </a:r>
          </a:p>
        </p:txBody>
      </p:sp>
      <p:graphicFrame>
        <p:nvGraphicFramePr>
          <p:cNvPr id="6" name="Content Placeholder 5">
            <a:extLst>
              <a:ext uri="{FF2B5EF4-FFF2-40B4-BE49-F238E27FC236}">
                <a16:creationId xmlns:a16="http://schemas.microsoft.com/office/drawing/2014/main" id="{856CFD6F-8A16-2062-D7B5-FDD072E46B91}"/>
              </a:ext>
            </a:extLst>
          </p:cNvPr>
          <p:cNvGraphicFramePr>
            <a:graphicFrameLocks noGrp="1"/>
          </p:cNvGraphicFramePr>
          <p:nvPr>
            <p:ph idx="1"/>
            <p:extLst>
              <p:ext uri="{D42A27DB-BD31-4B8C-83A1-F6EECF244321}">
                <p14:modId xmlns:p14="http://schemas.microsoft.com/office/powerpoint/2010/main" val="1423326826"/>
              </p:ext>
            </p:extLst>
          </p:nvPr>
        </p:nvGraphicFramePr>
        <p:xfrm>
          <a:off x="613348" y="2524298"/>
          <a:ext cx="7091596" cy="3928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FD85665C-A8AF-F231-0739-84B3AC462F63}"/>
              </a:ext>
            </a:extLst>
          </p:cNvPr>
          <p:cNvSpPr txBox="1"/>
          <p:nvPr/>
        </p:nvSpPr>
        <p:spPr>
          <a:xfrm>
            <a:off x="8004124" y="3183627"/>
            <a:ext cx="3748789" cy="3370153"/>
          </a:xfrm>
          <a:prstGeom prst="rect">
            <a:avLst/>
          </a:prstGeom>
          <a:noFill/>
        </p:spPr>
        <p:txBody>
          <a:bodyPr wrap="square">
            <a:spAutoFit/>
          </a:bodyPr>
          <a:lstStyle/>
          <a:p>
            <a:pPr marL="285750" lvl="0" indent="-285750">
              <a:spcAft>
                <a:spcPts val="600"/>
              </a:spcAft>
              <a:buFont typeface="Arial" panose="020B0604020202020204" pitchFamily="34" charset="0"/>
              <a:buChar char="•"/>
            </a:pPr>
            <a:r>
              <a:rPr lang="en-US" dirty="0"/>
              <a:t>Alignment with 1.5°C </a:t>
            </a:r>
          </a:p>
          <a:p>
            <a:pPr marL="285750" lvl="0" indent="-285750">
              <a:spcAft>
                <a:spcPts val="600"/>
              </a:spcAft>
              <a:buFont typeface="Arial" panose="020B0604020202020204" pitchFamily="34" charset="0"/>
              <a:buChar char="•"/>
            </a:pPr>
            <a:r>
              <a:rPr lang="en-US" dirty="0"/>
              <a:t>Binding obligations of result </a:t>
            </a:r>
            <a:br>
              <a:rPr lang="en-US" dirty="0"/>
            </a:br>
            <a:r>
              <a:rPr lang="en-US" dirty="0"/>
              <a:t>(e.g. Nationally Determined Contribution) </a:t>
            </a:r>
          </a:p>
          <a:p>
            <a:pPr marL="285750" lvl="0" indent="-285750">
              <a:spcAft>
                <a:spcPts val="600"/>
              </a:spcAft>
              <a:buFont typeface="Arial" panose="020B0604020202020204" pitchFamily="34" charset="0"/>
              <a:buChar char="•"/>
            </a:pPr>
            <a:r>
              <a:rPr lang="en-US" dirty="0"/>
              <a:t>Binding obligations of conduct (require parties to use their best efforts to achieve mitigation)</a:t>
            </a:r>
          </a:p>
          <a:p>
            <a:pPr marL="285750" indent="-285750">
              <a:spcAft>
                <a:spcPts val="600"/>
              </a:spcAft>
              <a:buFont typeface="Arial" panose="020B0604020202020204" pitchFamily="34" charset="0"/>
              <a:buChar char="•"/>
            </a:pPr>
            <a:r>
              <a:rPr lang="en-US" dirty="0"/>
              <a:t>Setting of interim targets and creation of adequate regulatory frameworks; periodic updating in light of best available science </a:t>
            </a:r>
          </a:p>
        </p:txBody>
      </p:sp>
      <p:sp>
        <p:nvSpPr>
          <p:cNvPr id="9" name="Left Brace 8">
            <a:extLst>
              <a:ext uri="{FF2B5EF4-FFF2-40B4-BE49-F238E27FC236}">
                <a16:creationId xmlns:a16="http://schemas.microsoft.com/office/drawing/2014/main" id="{8145B3C9-6646-8A23-2607-88D54F97A523}"/>
              </a:ext>
            </a:extLst>
          </p:cNvPr>
          <p:cNvSpPr/>
          <p:nvPr/>
        </p:nvSpPr>
        <p:spPr>
          <a:xfrm>
            <a:off x="7704945" y="3143241"/>
            <a:ext cx="554635" cy="3456706"/>
          </a:xfrm>
          <a:prstGeom prst="leftBrace">
            <a:avLst>
              <a:gd name="adj1" fmla="val 8333"/>
              <a:gd name="adj2" fmla="val 6640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87B4EA7-485C-1EDE-A7AA-D6679E8C8175}"/>
              </a:ext>
            </a:extLst>
          </p:cNvPr>
          <p:cNvCxnSpPr>
            <a:cxnSpLocks/>
            <a:stCxn id="9" idx="0"/>
          </p:cNvCxnSpPr>
          <p:nvPr/>
        </p:nvCxnSpPr>
        <p:spPr>
          <a:xfrm>
            <a:off x="8259580" y="3143241"/>
            <a:ext cx="346766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B4025D7-3689-A999-07DC-6E07C417CA31}"/>
              </a:ext>
            </a:extLst>
          </p:cNvPr>
          <p:cNvCxnSpPr>
            <a:cxnSpLocks/>
          </p:cNvCxnSpPr>
          <p:nvPr/>
        </p:nvCxnSpPr>
        <p:spPr>
          <a:xfrm>
            <a:off x="8171950" y="6599947"/>
            <a:ext cx="35552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F2A08E4-6306-ED51-C99D-3C20928BB23B}"/>
              </a:ext>
            </a:extLst>
          </p:cNvPr>
          <p:cNvCxnSpPr>
            <a:cxnSpLocks/>
          </p:cNvCxnSpPr>
          <p:nvPr/>
        </p:nvCxnSpPr>
        <p:spPr>
          <a:xfrm>
            <a:off x="11727242" y="3143241"/>
            <a:ext cx="0" cy="345670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6399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5CAE5-089E-343F-0E3D-DB59C3150D23}"/>
              </a:ext>
            </a:extLst>
          </p:cNvPr>
          <p:cNvSpPr>
            <a:spLocks noGrp="1"/>
          </p:cNvSpPr>
          <p:nvPr>
            <p:ph type="title"/>
          </p:nvPr>
        </p:nvSpPr>
        <p:spPr/>
        <p:txBody>
          <a:bodyPr/>
          <a:lstStyle/>
          <a:p>
            <a:r>
              <a:rPr lang="en-US" dirty="0"/>
              <a:t>The timing of mitigation action</a:t>
            </a:r>
          </a:p>
        </p:txBody>
      </p:sp>
      <p:sp>
        <p:nvSpPr>
          <p:cNvPr id="3" name="Content Placeholder 2">
            <a:extLst>
              <a:ext uri="{FF2B5EF4-FFF2-40B4-BE49-F238E27FC236}">
                <a16:creationId xmlns:a16="http://schemas.microsoft.com/office/drawing/2014/main" id="{95440EAA-43B4-BE83-4DE1-FBA2D9C15803}"/>
              </a:ext>
            </a:extLst>
          </p:cNvPr>
          <p:cNvSpPr>
            <a:spLocks noGrp="1"/>
          </p:cNvSpPr>
          <p:nvPr>
            <p:ph idx="1"/>
          </p:nvPr>
        </p:nvSpPr>
        <p:spPr>
          <a:xfrm>
            <a:off x="838200" y="1368200"/>
            <a:ext cx="10889342" cy="4351338"/>
          </a:xfrm>
        </p:spPr>
        <p:txBody>
          <a:bodyPr>
            <a:normAutofit/>
          </a:bodyPr>
          <a:lstStyle/>
          <a:p>
            <a:pPr marL="0" indent="0">
              <a:buNone/>
            </a:pPr>
            <a:r>
              <a:rPr lang="en-US" sz="2400" dirty="0"/>
              <a:t>Combination of immediate and long-term action: duties extending beyond 2030</a:t>
            </a:r>
          </a:p>
        </p:txBody>
      </p:sp>
      <p:graphicFrame>
        <p:nvGraphicFramePr>
          <p:cNvPr id="4" name="Diagram 3">
            <a:extLst>
              <a:ext uri="{FF2B5EF4-FFF2-40B4-BE49-F238E27FC236}">
                <a16:creationId xmlns:a16="http://schemas.microsoft.com/office/drawing/2014/main" id="{C50D9568-6A0B-1B06-563A-EC5D98F20E6E}"/>
              </a:ext>
            </a:extLst>
          </p:cNvPr>
          <p:cNvGraphicFramePr/>
          <p:nvPr>
            <p:extLst>
              <p:ext uri="{D42A27DB-BD31-4B8C-83A1-F6EECF244321}">
                <p14:modId xmlns:p14="http://schemas.microsoft.com/office/powerpoint/2010/main" val="2697479848"/>
              </p:ext>
            </p:extLst>
          </p:nvPr>
        </p:nvGraphicFramePr>
        <p:xfrm>
          <a:off x="838199" y="2177143"/>
          <a:ext cx="10889343" cy="4680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9099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B753-BFA4-034A-6793-44CDE9388353}"/>
              </a:ext>
            </a:extLst>
          </p:cNvPr>
          <p:cNvSpPr>
            <a:spLocks noGrp="1"/>
          </p:cNvSpPr>
          <p:nvPr>
            <p:ph type="title"/>
          </p:nvPr>
        </p:nvSpPr>
        <p:spPr/>
        <p:txBody>
          <a:bodyPr/>
          <a:lstStyle/>
          <a:p>
            <a:pPr algn="ctr"/>
            <a:r>
              <a:rPr lang="en-US" dirty="0"/>
              <a:t>A domestic margin of appreciation </a:t>
            </a:r>
            <a:br>
              <a:rPr lang="en-US" dirty="0"/>
            </a:br>
            <a:r>
              <a:rPr lang="en-US" dirty="0"/>
              <a:t>coupled with international oversight</a:t>
            </a:r>
            <a:endParaRPr lang="en-US" i="1" dirty="0"/>
          </a:p>
        </p:txBody>
      </p:sp>
      <p:sp>
        <p:nvSpPr>
          <p:cNvPr id="4" name="Rounded Rectangular Callout 3">
            <a:extLst>
              <a:ext uri="{FF2B5EF4-FFF2-40B4-BE49-F238E27FC236}">
                <a16:creationId xmlns:a16="http://schemas.microsoft.com/office/drawing/2014/main" id="{3F0E7D9B-FD98-CC2B-D9B4-BD35CD1EA61C}"/>
              </a:ext>
            </a:extLst>
          </p:cNvPr>
          <p:cNvSpPr/>
          <p:nvPr/>
        </p:nvSpPr>
        <p:spPr>
          <a:xfrm>
            <a:off x="1161143" y="1825625"/>
            <a:ext cx="9463314" cy="4493759"/>
          </a:xfrm>
          <a:prstGeom prst="wedgeRoundRectCallout">
            <a:avLst>
              <a:gd name="adj1" fmla="val -2378"/>
              <a:gd name="adj2" fmla="val 5749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spcAft>
                <a:spcPts val="600"/>
              </a:spcAft>
            </a:pPr>
            <a:r>
              <a:rPr lang="en-US" dirty="0"/>
              <a:t>When assessing whether a State has remained within its margin of appreciation, the Court will examine whether the competent domestic authorities, be it at the legislative, executive or judicial level, have had due regard to the need to:</a:t>
            </a:r>
          </a:p>
          <a:p>
            <a:pPr>
              <a:spcAft>
                <a:spcPts val="600"/>
              </a:spcAft>
            </a:pPr>
            <a:r>
              <a:rPr lang="en-US" dirty="0"/>
              <a:t>(a) adopt general measures specifying a </a:t>
            </a:r>
            <a:r>
              <a:rPr lang="en-US" b="1" dirty="0"/>
              <a:t>target timeline for achieving carbon neutrality </a:t>
            </a:r>
            <a:r>
              <a:rPr lang="en-US" dirty="0"/>
              <a:t>and the </a:t>
            </a:r>
            <a:r>
              <a:rPr lang="en-US" b="1" dirty="0"/>
              <a:t>overall remaining carbon budget </a:t>
            </a:r>
            <a:r>
              <a:rPr lang="en-US" dirty="0"/>
              <a:t>(…);</a:t>
            </a:r>
          </a:p>
          <a:p>
            <a:pPr>
              <a:spcAft>
                <a:spcPts val="600"/>
              </a:spcAft>
            </a:pPr>
            <a:r>
              <a:rPr lang="en-US" dirty="0"/>
              <a:t>(b) set out </a:t>
            </a:r>
            <a:r>
              <a:rPr lang="en-US" b="1" dirty="0"/>
              <a:t>intermediate GHG emissions reduction targets and pathways </a:t>
            </a:r>
            <a:r>
              <a:rPr lang="en-US" dirty="0"/>
              <a:t>(…);</a:t>
            </a:r>
          </a:p>
          <a:p>
            <a:pPr>
              <a:spcAft>
                <a:spcPts val="600"/>
              </a:spcAft>
            </a:pPr>
            <a:r>
              <a:rPr lang="en-US" dirty="0"/>
              <a:t>(c) </a:t>
            </a:r>
            <a:r>
              <a:rPr lang="en-US" b="1" dirty="0"/>
              <a:t>provide evidence </a:t>
            </a:r>
            <a:r>
              <a:rPr lang="en-US" dirty="0"/>
              <a:t>showing whether they have duly complied (…) with the relevant GHG reduction targets;</a:t>
            </a:r>
          </a:p>
          <a:p>
            <a:pPr>
              <a:spcAft>
                <a:spcPts val="600"/>
              </a:spcAft>
            </a:pPr>
            <a:r>
              <a:rPr lang="en-US" dirty="0"/>
              <a:t>(d) keep the relevant GHG reduction </a:t>
            </a:r>
            <a:r>
              <a:rPr lang="en-US" b="1" dirty="0"/>
              <a:t>targets</a:t>
            </a:r>
            <a:r>
              <a:rPr lang="en-US" dirty="0"/>
              <a:t> </a:t>
            </a:r>
            <a:r>
              <a:rPr lang="en-US" b="1" dirty="0"/>
              <a:t>updated with due diligence</a:t>
            </a:r>
            <a:r>
              <a:rPr lang="en-US" dirty="0"/>
              <a:t>, and based on the </a:t>
            </a:r>
            <a:r>
              <a:rPr lang="en-US" b="1" dirty="0"/>
              <a:t>best available evidence</a:t>
            </a:r>
            <a:r>
              <a:rPr lang="en-US" dirty="0"/>
              <a:t>; and</a:t>
            </a:r>
          </a:p>
          <a:p>
            <a:pPr>
              <a:spcAft>
                <a:spcPts val="600"/>
              </a:spcAft>
            </a:pPr>
            <a:r>
              <a:rPr lang="en-US" dirty="0"/>
              <a:t>(e) </a:t>
            </a:r>
            <a:r>
              <a:rPr lang="en-US" b="1" dirty="0"/>
              <a:t>act in good time and in an appropriate and consistent manner </a:t>
            </a:r>
            <a:r>
              <a:rPr lang="en-US" dirty="0"/>
              <a:t>when devising and implementing the relevant legislation and measures.</a:t>
            </a:r>
          </a:p>
        </p:txBody>
      </p:sp>
      <p:sp>
        <p:nvSpPr>
          <p:cNvPr id="7" name="TextBox 6">
            <a:extLst>
              <a:ext uri="{FF2B5EF4-FFF2-40B4-BE49-F238E27FC236}">
                <a16:creationId xmlns:a16="http://schemas.microsoft.com/office/drawing/2014/main" id="{458A3C88-64D7-E70E-7361-C535F950CA6C}"/>
              </a:ext>
            </a:extLst>
          </p:cNvPr>
          <p:cNvSpPr txBox="1"/>
          <p:nvPr/>
        </p:nvSpPr>
        <p:spPr>
          <a:xfrm>
            <a:off x="5689600" y="6454321"/>
            <a:ext cx="6096000" cy="369332"/>
          </a:xfrm>
          <a:prstGeom prst="rect">
            <a:avLst/>
          </a:prstGeom>
          <a:noFill/>
        </p:spPr>
        <p:txBody>
          <a:bodyPr wrap="square">
            <a:spAutoFit/>
          </a:bodyPr>
          <a:lstStyle/>
          <a:p>
            <a:r>
              <a:rPr lang="en-US" dirty="0"/>
              <a:t>ECtHR in </a:t>
            </a:r>
            <a:r>
              <a:rPr lang="en-US" i="1" dirty="0"/>
              <a:t>KlimaSeniorinnen </a:t>
            </a:r>
            <a:r>
              <a:rPr lang="en-US" dirty="0"/>
              <a:t>(para. 550)</a:t>
            </a:r>
          </a:p>
        </p:txBody>
      </p:sp>
    </p:spTree>
    <p:extLst>
      <p:ext uri="{BB962C8B-B14F-4D97-AF65-F5344CB8AC3E}">
        <p14:creationId xmlns:p14="http://schemas.microsoft.com/office/powerpoint/2010/main" val="4217405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51C7B-C3DA-57ED-C69B-EABCCB587E37}"/>
              </a:ext>
            </a:extLst>
          </p:cNvPr>
          <p:cNvSpPr>
            <a:spLocks noGrp="1"/>
          </p:cNvSpPr>
          <p:nvPr>
            <p:ph type="title"/>
          </p:nvPr>
        </p:nvSpPr>
        <p:spPr>
          <a:xfrm rot="16200000">
            <a:off x="-4483664" y="708819"/>
            <a:ext cx="10515600" cy="1325563"/>
          </a:xfrm>
        </p:spPr>
        <p:txBody>
          <a:bodyPr>
            <a:normAutofit/>
          </a:bodyPr>
          <a:lstStyle/>
          <a:p>
            <a:r>
              <a:rPr lang="en-US" sz="2900" b="1" dirty="0"/>
              <a:t>Rebutting common misunderstandings:</a:t>
            </a:r>
            <a:br>
              <a:rPr lang="en-US" sz="2900" b="1" dirty="0"/>
            </a:br>
            <a:r>
              <a:rPr lang="en-US" sz="2900" b="1" dirty="0"/>
              <a:t>The view from international courts</a:t>
            </a:r>
          </a:p>
        </p:txBody>
      </p:sp>
      <p:graphicFrame>
        <p:nvGraphicFramePr>
          <p:cNvPr id="4" name="Content Placeholder 3">
            <a:extLst>
              <a:ext uri="{FF2B5EF4-FFF2-40B4-BE49-F238E27FC236}">
                <a16:creationId xmlns:a16="http://schemas.microsoft.com/office/drawing/2014/main" id="{F43A7E50-3E92-B7E7-702E-85D86CEB1214}"/>
              </a:ext>
            </a:extLst>
          </p:cNvPr>
          <p:cNvGraphicFramePr>
            <a:graphicFrameLocks noGrp="1"/>
          </p:cNvGraphicFramePr>
          <p:nvPr>
            <p:ph idx="1"/>
            <p:extLst>
              <p:ext uri="{D42A27DB-BD31-4B8C-83A1-F6EECF244321}">
                <p14:modId xmlns:p14="http://schemas.microsoft.com/office/powerpoint/2010/main" val="1973150542"/>
              </p:ext>
            </p:extLst>
          </p:nvPr>
        </p:nvGraphicFramePr>
        <p:xfrm>
          <a:off x="1219205" y="228600"/>
          <a:ext cx="10381343"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572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BC08E-4602-FB27-E993-71B48A93AB79}"/>
              </a:ext>
            </a:extLst>
          </p:cNvPr>
          <p:cNvSpPr>
            <a:spLocks noGrp="1"/>
          </p:cNvSpPr>
          <p:nvPr>
            <p:ph type="title"/>
          </p:nvPr>
        </p:nvSpPr>
        <p:spPr>
          <a:xfrm>
            <a:off x="1629751" y="934327"/>
            <a:ext cx="8924392" cy="1058275"/>
          </a:xfrm>
        </p:spPr>
        <p:txBody>
          <a:bodyPr>
            <a:normAutofit/>
          </a:bodyPr>
          <a:lstStyle/>
          <a:p>
            <a:pPr algn="ctr"/>
            <a:r>
              <a:rPr lang="en-US"/>
              <a:t>The legal baseline for climate action</a:t>
            </a:r>
            <a:endParaRPr lang="en-US" dirty="0"/>
          </a:p>
        </p:txBody>
      </p:sp>
      <p:sp>
        <p:nvSpPr>
          <p:cNvPr id="6" name="Freeform: Shape 9">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1176070-3F62-E0E8-B747-51E1511959E5}"/>
              </a:ext>
            </a:extLst>
          </p:cNvPr>
          <p:cNvSpPr>
            <a:spLocks noGrp="1"/>
          </p:cNvSpPr>
          <p:nvPr>
            <p:ph idx="1"/>
          </p:nvPr>
        </p:nvSpPr>
        <p:spPr>
          <a:xfrm>
            <a:off x="1941207" y="2752316"/>
            <a:ext cx="8309586" cy="2756848"/>
          </a:xfrm>
        </p:spPr>
        <p:txBody>
          <a:bodyPr>
            <a:normAutofit/>
          </a:bodyPr>
          <a:lstStyle/>
          <a:p>
            <a:pPr lvl="0"/>
            <a:r>
              <a:rPr lang="en-US" sz="2000" dirty="0"/>
              <a:t>International law requires States to act on climate change through a converging tapestry of obligations – including treaties (ECHR, Paris Agreement) and customary law (ICJ)</a:t>
            </a:r>
          </a:p>
          <a:p>
            <a:pPr lvl="0"/>
            <a:r>
              <a:rPr lang="en-US" sz="2000" dirty="0"/>
              <a:t>Domestic law can go above this baseline, but not below it</a:t>
            </a:r>
          </a:p>
          <a:p>
            <a:pPr lvl="0"/>
            <a:r>
              <a:rPr lang="en-US" sz="2000" dirty="0"/>
              <a:t>Regional and international courts willing to engage with cases where domestic courts and legislatures don’t act</a:t>
            </a:r>
          </a:p>
          <a:p>
            <a:r>
              <a:rPr lang="en-US" sz="2000" dirty="0"/>
              <a:t>Obligations are continually being refined: e.g. ECtHR </a:t>
            </a:r>
            <a:r>
              <a:rPr lang="en-US" sz="2000" i="1" dirty="0"/>
              <a:t>Müllner </a:t>
            </a:r>
            <a:r>
              <a:rPr lang="en-US" sz="2000" dirty="0"/>
              <a:t>case, UN Human Rights Committee’s </a:t>
            </a:r>
            <a:r>
              <a:rPr lang="en-US" sz="2000" i="1" dirty="0" err="1"/>
              <a:t>Poelina</a:t>
            </a:r>
            <a:r>
              <a:rPr lang="en-US" sz="2000" i="1" dirty="0"/>
              <a:t> v. Australia</a:t>
            </a:r>
            <a:r>
              <a:rPr lang="en-US" sz="2000" dirty="0"/>
              <a:t>, with no sign of slowing</a:t>
            </a:r>
          </a:p>
        </p:txBody>
      </p:sp>
    </p:spTree>
    <p:extLst>
      <p:ext uri="{BB962C8B-B14F-4D97-AF65-F5344CB8AC3E}">
        <p14:creationId xmlns:p14="http://schemas.microsoft.com/office/powerpoint/2010/main" val="479356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2037</TotalTime>
  <Words>999</Words>
  <Application>Microsoft Macintosh PowerPoint</Application>
  <PresentationFormat>Widescreen</PresentationFormat>
  <Paragraphs>63</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Calibri</vt:lpstr>
      <vt:lpstr>Office Theme</vt:lpstr>
      <vt:lpstr>What does international climate law require from states on the path to net zero? </vt:lpstr>
      <vt:lpstr>The ongoing ‘turn to rights’ in climate litigation</vt:lpstr>
      <vt:lpstr>Overarching themes</vt:lpstr>
      <vt:lpstr>Two key international judicial findings</vt:lpstr>
      <vt:lpstr>What does international law require?  (Paris Agreement, ECtHR, ICJ)</vt:lpstr>
      <vt:lpstr>The timing of mitigation action</vt:lpstr>
      <vt:lpstr>A domestic margin of appreciation  coupled with international oversight</vt:lpstr>
      <vt:lpstr>Rebutting common misunderstandings: The view from international courts</vt:lpstr>
      <vt:lpstr>The legal baseline for climate action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Corina Heri</dc:creator>
  <cp:lastModifiedBy>Corina Heri</cp:lastModifiedBy>
  <cp:revision>1</cp:revision>
  <dcterms:created xsi:type="dcterms:W3CDTF">2026-06-25T06:24:18Z</dcterms:created>
  <dcterms:modified xsi:type="dcterms:W3CDTF">2026-06-26T16:22:08Z</dcterms:modified>
</cp:coreProperties>
</file>